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0"/>
  </p:notesMasterIdLst>
  <p:sldIdLst>
    <p:sldId id="277" r:id="rId5"/>
    <p:sldId id="352" r:id="rId6"/>
    <p:sldId id="342" r:id="rId7"/>
    <p:sldId id="325" r:id="rId8"/>
    <p:sldId id="340" r:id="rId9"/>
    <p:sldId id="341" r:id="rId10"/>
    <p:sldId id="353" r:id="rId11"/>
    <p:sldId id="343" r:id="rId12"/>
    <p:sldId id="354" r:id="rId13"/>
    <p:sldId id="355" r:id="rId14"/>
    <p:sldId id="348" r:id="rId15"/>
    <p:sldId id="345" r:id="rId16"/>
    <p:sldId id="346" r:id="rId17"/>
    <p:sldId id="347" r:id="rId18"/>
    <p:sldId id="33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5B7"/>
    <a:srgbClr val="FFB71B"/>
    <a:srgbClr val="7B6755"/>
    <a:srgbClr val="60269D"/>
    <a:srgbClr val="A50063"/>
    <a:srgbClr val="6D6E70"/>
    <a:srgbClr val="779803"/>
    <a:srgbClr val="E87200"/>
    <a:srgbClr val="007CA4"/>
    <a:srgbClr val="003C6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03" autoAdjust="0"/>
    <p:restoredTop sz="70867" autoAdjust="0"/>
  </p:normalViewPr>
  <p:slideViewPr>
    <p:cSldViewPr snapToObjects="1">
      <p:cViewPr varScale="1">
        <p:scale>
          <a:sx n="62" d="100"/>
          <a:sy n="62" d="100"/>
        </p:scale>
        <p:origin x="1354" y="67"/>
      </p:cViewPr>
      <p:guideLst/>
    </p:cSldViewPr>
  </p:slideViewPr>
  <p:outlineViewPr>
    <p:cViewPr>
      <p:scale>
        <a:sx n="33" d="100"/>
        <a:sy n="33" d="100"/>
      </p:scale>
      <p:origin x="0" y="0"/>
    </p:cViewPr>
  </p:outlineViewPr>
  <p:notesTextViewPr>
    <p:cViewPr>
      <p:scale>
        <a:sx n="1" d="1"/>
        <a:sy n="1" d="1"/>
      </p:scale>
      <p:origin x="0" y="0"/>
    </p:cViewPr>
  </p:notesTextViewPr>
  <p:notesViewPr>
    <p:cSldViewPr snapToObjects="1">
      <p:cViewPr varScale="1">
        <p:scale>
          <a:sx n="68" d="100"/>
          <a:sy n="68" d="100"/>
        </p:scale>
        <p:origin x="3024"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4.png>
</file>

<file path=ppt/media/image18.png>
</file>

<file path=ppt/media/image19.jpe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476FFE-0C74-1C48-ACFB-40CDB841E0FF}" type="datetimeFigureOut">
              <a:rPr lang="en-US" smtClean="0"/>
              <a:t>11/27/2022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C46209-2136-F44B-918E-10CBFA1D56FB}" type="slidenum">
              <a:rPr lang="en-US" smtClean="0"/>
              <a:t>‹#›</a:t>
            </a:fld>
            <a:endParaRPr lang="en-US"/>
          </a:p>
        </p:txBody>
      </p:sp>
    </p:spTree>
    <p:extLst>
      <p:ext uri="{BB962C8B-B14F-4D97-AF65-F5344CB8AC3E}">
        <p14:creationId xmlns:p14="http://schemas.microsoft.com/office/powerpoint/2010/main" val="31389426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Welcome to our introduction to SMART on </a:t>
            </a:r>
            <a:r>
              <a:rPr lang="en-US" baseline="0" dirty="0" err="1"/>
              <a:t>FHIR</a:t>
            </a:r>
            <a:endParaRPr lang="en-US" baseline="0" dirty="0"/>
          </a:p>
        </p:txBody>
      </p:sp>
      <p:sp>
        <p:nvSpPr>
          <p:cNvPr id="4" name="Slide Number Placeholder 3"/>
          <p:cNvSpPr>
            <a:spLocks noGrp="1"/>
          </p:cNvSpPr>
          <p:nvPr>
            <p:ph type="sldNum" sz="quarter" idx="5"/>
          </p:nvPr>
        </p:nvSpPr>
        <p:spPr/>
        <p:txBody>
          <a:bodyPr/>
          <a:lstStyle/>
          <a:p>
            <a:fld id="{F5C46209-2136-F44B-918E-10CBFA1D56FB}" type="slidenum">
              <a:rPr lang="en-US" smtClean="0"/>
              <a:t>1</a:t>
            </a:fld>
            <a:endParaRPr lang="en-US"/>
          </a:p>
        </p:txBody>
      </p:sp>
    </p:spTree>
    <p:extLst>
      <p:ext uri="{BB962C8B-B14F-4D97-AF65-F5344CB8AC3E}">
        <p14:creationId xmlns:p14="http://schemas.microsoft.com/office/powerpoint/2010/main" val="16493483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With SMART on </a:t>
            </a:r>
            <a:r>
              <a:rPr lang="en-US" dirty="0" err="1"/>
              <a:t>FHIR</a:t>
            </a:r>
            <a:r>
              <a:rPr lang="en-US" dirty="0"/>
              <a:t> a single SMART on </a:t>
            </a:r>
            <a:r>
              <a:rPr lang="en-US" dirty="0" err="1"/>
              <a:t>FHIR</a:t>
            </a:r>
            <a:r>
              <a:rPr lang="en-US" dirty="0"/>
              <a:t> application can be built and deployed to multiple </a:t>
            </a:r>
            <a:r>
              <a:rPr lang="en-US" dirty="0" err="1"/>
              <a:t>EMRs</a:t>
            </a:r>
            <a:r>
              <a:rPr lang="en-US" dirty="0"/>
              <a:t>, Patient Portals, and other user facing applications</a:t>
            </a:r>
          </a:p>
        </p:txBody>
      </p:sp>
      <p:sp>
        <p:nvSpPr>
          <p:cNvPr id="4" name="Slide Number Placeholder 3"/>
          <p:cNvSpPr>
            <a:spLocks noGrp="1"/>
          </p:cNvSpPr>
          <p:nvPr>
            <p:ph type="sldNum" sz="quarter" idx="5"/>
          </p:nvPr>
        </p:nvSpPr>
        <p:spPr/>
        <p:txBody>
          <a:bodyPr/>
          <a:lstStyle/>
          <a:p>
            <a:fld id="{F5C46209-2136-F44B-918E-10CBFA1D56FB}" type="slidenum">
              <a:rPr lang="en-US" smtClean="0"/>
              <a:t>10</a:t>
            </a:fld>
            <a:endParaRPr lang="en-US"/>
          </a:p>
        </p:txBody>
      </p:sp>
    </p:spTree>
    <p:extLst>
      <p:ext uri="{BB962C8B-B14F-4D97-AF65-F5344CB8AC3E}">
        <p14:creationId xmlns:p14="http://schemas.microsoft.com/office/powerpoint/2010/main" val="12310090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C46209-2136-F44B-918E-10CBFA1D56FB}" type="slidenum">
              <a:rPr lang="en-US" smtClean="0"/>
              <a:t>11</a:t>
            </a:fld>
            <a:endParaRPr lang="en-US"/>
          </a:p>
        </p:txBody>
      </p:sp>
    </p:spTree>
    <p:extLst>
      <p:ext uri="{BB962C8B-B14F-4D97-AF65-F5344CB8AC3E}">
        <p14:creationId xmlns:p14="http://schemas.microsoft.com/office/powerpoint/2010/main" val="12794666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Users can select what applications they want to use and integrate into their workflow</a:t>
            </a:r>
          </a:p>
          <a:p>
            <a:pPr marL="171450" indent="-171450">
              <a:buFont typeface="Arial" panose="020B0604020202020204" pitchFamily="34" charset="0"/>
              <a:buChar char="•"/>
            </a:pPr>
            <a:r>
              <a:rPr lang="en-US" dirty="0"/>
              <a:t>Developers benefit from a pluggable architecture and access to a well defined API and associated frameworks</a:t>
            </a:r>
          </a:p>
          <a:p>
            <a:pPr marL="171450" indent="-171450">
              <a:buFont typeface="Arial" panose="020B0604020202020204" pitchFamily="34" charset="0"/>
              <a:buChar char="•"/>
            </a:pPr>
            <a:r>
              <a:rPr lang="en-US" dirty="0"/>
              <a:t>Cost, time to market, and consistency are improved by the ability to share a single application across multiple platforms</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F5C46209-2136-F44B-918E-10CBFA1D56FB}" type="slidenum">
              <a:rPr lang="en-US" smtClean="0"/>
              <a:t>12</a:t>
            </a:fld>
            <a:endParaRPr lang="en-US"/>
          </a:p>
        </p:txBody>
      </p:sp>
    </p:spTree>
    <p:extLst>
      <p:ext uri="{BB962C8B-B14F-4D97-AF65-F5344CB8AC3E}">
        <p14:creationId xmlns:p14="http://schemas.microsoft.com/office/powerpoint/2010/main" val="42418679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SMART on </a:t>
            </a:r>
            <a:r>
              <a:rPr lang="en-US" dirty="0" err="1"/>
              <a:t>FHIR</a:t>
            </a:r>
            <a:r>
              <a:rPr lang="en-US" dirty="0"/>
              <a:t> provides tremendous cost and consistency benefits</a:t>
            </a:r>
          </a:p>
        </p:txBody>
      </p:sp>
      <p:sp>
        <p:nvSpPr>
          <p:cNvPr id="4" name="Slide Number Placeholder 3"/>
          <p:cNvSpPr>
            <a:spLocks noGrp="1"/>
          </p:cNvSpPr>
          <p:nvPr>
            <p:ph type="sldNum" sz="quarter" idx="5"/>
          </p:nvPr>
        </p:nvSpPr>
        <p:spPr/>
        <p:txBody>
          <a:bodyPr/>
          <a:lstStyle/>
          <a:p>
            <a:fld id="{F5C46209-2136-F44B-918E-10CBFA1D56FB}" type="slidenum">
              <a:rPr lang="en-US" smtClean="0"/>
              <a:t>13</a:t>
            </a:fld>
            <a:endParaRPr lang="en-US"/>
          </a:p>
        </p:txBody>
      </p:sp>
    </p:spTree>
    <p:extLst>
      <p:ext uri="{BB962C8B-B14F-4D97-AF65-F5344CB8AC3E}">
        <p14:creationId xmlns:p14="http://schemas.microsoft.com/office/powerpoint/2010/main" val="311411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C46209-2136-F44B-918E-10CBFA1D56FB}" type="slidenum">
              <a:rPr lang="en-US" smtClean="0"/>
              <a:t>14</a:t>
            </a:fld>
            <a:endParaRPr lang="en-US"/>
          </a:p>
        </p:txBody>
      </p:sp>
    </p:spTree>
    <p:extLst>
      <p:ext uri="{BB962C8B-B14F-4D97-AF65-F5344CB8AC3E}">
        <p14:creationId xmlns:p14="http://schemas.microsoft.com/office/powerpoint/2010/main" val="10149009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of the concepts included in this presentation are trademarked including those shown here.  </a:t>
            </a:r>
          </a:p>
        </p:txBody>
      </p:sp>
      <p:sp>
        <p:nvSpPr>
          <p:cNvPr id="4" name="Slide Number Placeholder 3"/>
          <p:cNvSpPr>
            <a:spLocks noGrp="1"/>
          </p:cNvSpPr>
          <p:nvPr>
            <p:ph type="sldNum" sz="quarter" idx="5"/>
          </p:nvPr>
        </p:nvSpPr>
        <p:spPr/>
        <p:txBody>
          <a:bodyPr/>
          <a:lstStyle/>
          <a:p>
            <a:fld id="{F5C46209-2136-F44B-918E-10CBFA1D56FB}" type="slidenum">
              <a:rPr lang="en-US" smtClean="0"/>
              <a:t>2</a:t>
            </a:fld>
            <a:endParaRPr lang="en-US"/>
          </a:p>
        </p:txBody>
      </p:sp>
    </p:spTree>
    <p:extLst>
      <p:ext uri="{BB962C8B-B14F-4D97-AF65-F5344CB8AC3E}">
        <p14:creationId xmlns:p14="http://schemas.microsoft.com/office/powerpoint/2010/main" val="655013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of the information in this presentation comes from other sources including those shown here.  </a:t>
            </a:r>
          </a:p>
        </p:txBody>
      </p:sp>
      <p:sp>
        <p:nvSpPr>
          <p:cNvPr id="4" name="Slide Number Placeholder 3"/>
          <p:cNvSpPr>
            <a:spLocks noGrp="1"/>
          </p:cNvSpPr>
          <p:nvPr>
            <p:ph type="sldNum" sz="quarter" idx="5"/>
          </p:nvPr>
        </p:nvSpPr>
        <p:spPr/>
        <p:txBody>
          <a:bodyPr/>
          <a:lstStyle/>
          <a:p>
            <a:fld id="{F5C46209-2136-F44B-918E-10CBFA1D56FB}" type="slidenum">
              <a:rPr lang="en-US" smtClean="0"/>
              <a:t>3</a:t>
            </a:fld>
            <a:endParaRPr lang="en-US"/>
          </a:p>
        </p:txBody>
      </p:sp>
    </p:spTree>
    <p:extLst>
      <p:ext uri="{BB962C8B-B14F-4D97-AF65-F5344CB8AC3E}">
        <p14:creationId xmlns:p14="http://schemas.microsoft.com/office/powerpoint/2010/main" val="31700771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dirty="0">
                <a:solidFill>
                  <a:schemeClr val="accent4">
                    <a:lumMod val="75000"/>
                  </a:schemeClr>
                </a:solidFill>
              </a:rPr>
              <a:t>This</a:t>
            </a:r>
            <a:r>
              <a:rPr lang="en-US" sz="1600" baseline="0" dirty="0">
                <a:solidFill>
                  <a:schemeClr val="accent4">
                    <a:lumMod val="75000"/>
                  </a:schemeClr>
                </a:solidFill>
              </a:rPr>
              <a:t> presentation gives an introduction to SMART on </a:t>
            </a:r>
            <a:r>
              <a:rPr lang="en-US" sz="1600" baseline="0" dirty="0" err="1">
                <a:solidFill>
                  <a:schemeClr val="accent4">
                    <a:lumMod val="75000"/>
                  </a:schemeClr>
                </a:solidFill>
              </a:rPr>
              <a:t>FHIR</a:t>
            </a:r>
            <a:r>
              <a:rPr lang="en-US" sz="1600" baseline="0" dirty="0">
                <a:solidFill>
                  <a:schemeClr val="accent4">
                    <a:lumMod val="75000"/>
                  </a:schemeClr>
                </a:solidFill>
              </a:rPr>
              <a:t> including</a:t>
            </a:r>
          </a:p>
          <a:p>
            <a:endParaRPr lang="en-US" sz="1100" baseline="0" dirty="0">
              <a:solidFill>
                <a:schemeClr val="accent4">
                  <a:lumMod val="75000"/>
                </a:schemeClr>
              </a:solidFill>
            </a:endParaRPr>
          </a:p>
          <a:p>
            <a:pPr marL="285750" indent="-285750">
              <a:buFont typeface="Arial" panose="020B0604020202020204" pitchFamily="34" charset="0"/>
              <a:buChar char="•"/>
            </a:pPr>
            <a:r>
              <a:rPr lang="en-US" sz="1200" baseline="0" dirty="0">
                <a:solidFill>
                  <a:schemeClr val="accent4">
                    <a:lumMod val="75000"/>
                  </a:schemeClr>
                </a:solidFill>
              </a:rPr>
              <a:t>The goals of SMART on </a:t>
            </a:r>
            <a:r>
              <a:rPr lang="en-US" sz="1200" baseline="0" dirty="0" err="1">
                <a:solidFill>
                  <a:schemeClr val="accent4">
                    <a:lumMod val="75000"/>
                  </a:schemeClr>
                </a:solidFill>
              </a:rPr>
              <a:t>FHIR</a:t>
            </a:r>
            <a:r>
              <a:rPr lang="en-US" sz="1200" baseline="0" dirty="0">
                <a:solidFill>
                  <a:schemeClr val="accent4">
                    <a:lumMod val="75000"/>
                  </a:schemeClr>
                </a:solidFill>
              </a:rPr>
              <a:t> and the SMART on </a:t>
            </a:r>
            <a:r>
              <a:rPr lang="en-US" sz="1200" baseline="0" dirty="0" err="1">
                <a:solidFill>
                  <a:schemeClr val="accent4">
                    <a:lumMod val="75000"/>
                  </a:schemeClr>
                </a:solidFill>
              </a:rPr>
              <a:t>FHIR</a:t>
            </a:r>
            <a:r>
              <a:rPr lang="en-US" sz="1200" baseline="0" dirty="0">
                <a:solidFill>
                  <a:schemeClr val="accent4">
                    <a:lumMod val="75000"/>
                  </a:schemeClr>
                </a:solidFill>
              </a:rPr>
              <a:t> project and community</a:t>
            </a:r>
          </a:p>
          <a:p>
            <a:pPr marL="285750" indent="-285750">
              <a:buFont typeface="Arial" panose="020B0604020202020204" pitchFamily="34" charset="0"/>
              <a:buChar char="•"/>
            </a:pPr>
            <a:r>
              <a:rPr lang="en-US" sz="1200" baseline="0" dirty="0">
                <a:solidFill>
                  <a:schemeClr val="accent4">
                    <a:lumMod val="75000"/>
                  </a:schemeClr>
                </a:solidFill>
              </a:rPr>
              <a:t>An overview of the architecture of SMART on </a:t>
            </a:r>
            <a:r>
              <a:rPr lang="en-US" sz="1200" baseline="0" dirty="0" err="1">
                <a:solidFill>
                  <a:schemeClr val="accent4">
                    <a:lumMod val="75000"/>
                  </a:schemeClr>
                </a:solidFill>
              </a:rPr>
              <a:t>FHIR</a:t>
            </a:r>
            <a:r>
              <a:rPr lang="en-US" sz="1200" baseline="0" dirty="0">
                <a:solidFill>
                  <a:schemeClr val="accent4">
                    <a:lumMod val="75000"/>
                  </a:schemeClr>
                </a:solidFill>
              </a:rPr>
              <a:t> with examples</a:t>
            </a:r>
          </a:p>
          <a:p>
            <a:pPr marL="285750" indent="-285750">
              <a:buFont typeface="Arial" panose="020B0604020202020204" pitchFamily="34" charset="0"/>
              <a:buChar char="•"/>
            </a:pPr>
            <a:r>
              <a:rPr lang="en-US" sz="1200" baseline="0" dirty="0">
                <a:solidFill>
                  <a:schemeClr val="accent4">
                    <a:lumMod val="75000"/>
                  </a:schemeClr>
                </a:solidFill>
              </a:rPr>
              <a:t>A discussion of the benefits of using SMART on </a:t>
            </a:r>
            <a:r>
              <a:rPr lang="en-US" sz="1200" baseline="0" dirty="0" err="1">
                <a:solidFill>
                  <a:schemeClr val="accent4">
                    <a:lumMod val="75000"/>
                  </a:schemeClr>
                </a:solidFill>
              </a:rPr>
              <a:t>FHIR</a:t>
            </a:r>
            <a:endParaRPr lang="en-US" sz="1200" baseline="0" dirty="0">
              <a:solidFill>
                <a:schemeClr val="accent4">
                  <a:lumMod val="75000"/>
                </a:schemeClr>
              </a:solidFill>
            </a:endParaRPr>
          </a:p>
          <a:p>
            <a:pPr marL="285750" indent="-285750">
              <a:buFont typeface="Arial" panose="020B0604020202020204" pitchFamily="34" charset="0"/>
              <a:buChar char="•"/>
            </a:pPr>
            <a:r>
              <a:rPr lang="en-US" sz="1200" baseline="0" dirty="0">
                <a:solidFill>
                  <a:schemeClr val="accent4">
                    <a:lumMod val="75000"/>
                  </a:schemeClr>
                </a:solidFill>
              </a:rPr>
              <a:t>Examples of existing SMART on </a:t>
            </a:r>
            <a:r>
              <a:rPr lang="en-US" sz="1200" baseline="0" dirty="0" err="1">
                <a:solidFill>
                  <a:schemeClr val="accent4">
                    <a:lumMod val="75000"/>
                  </a:schemeClr>
                </a:solidFill>
              </a:rPr>
              <a:t>FHIR</a:t>
            </a:r>
            <a:r>
              <a:rPr lang="en-US" sz="1200" baseline="0" dirty="0">
                <a:solidFill>
                  <a:schemeClr val="accent4">
                    <a:lumMod val="75000"/>
                  </a:schemeClr>
                </a:solidFill>
              </a:rPr>
              <a:t> applications and successes</a:t>
            </a:r>
          </a:p>
          <a:p>
            <a:endParaRPr lang="en-US" dirty="0"/>
          </a:p>
        </p:txBody>
      </p:sp>
      <p:sp>
        <p:nvSpPr>
          <p:cNvPr id="4" name="Slide Number Placeholder 3"/>
          <p:cNvSpPr>
            <a:spLocks noGrp="1"/>
          </p:cNvSpPr>
          <p:nvPr>
            <p:ph type="sldNum" sz="quarter" idx="5"/>
          </p:nvPr>
        </p:nvSpPr>
        <p:spPr/>
        <p:txBody>
          <a:bodyPr/>
          <a:lstStyle/>
          <a:p>
            <a:fld id="{F5C46209-2136-F44B-918E-10CBFA1D56FB}" type="slidenum">
              <a:rPr lang="en-US" smtClean="0"/>
              <a:t>4</a:t>
            </a:fld>
            <a:endParaRPr lang="en-US"/>
          </a:p>
        </p:txBody>
      </p:sp>
    </p:spTree>
    <p:extLst>
      <p:ext uri="{BB962C8B-B14F-4D97-AF65-F5344CB8AC3E}">
        <p14:creationId xmlns:p14="http://schemas.microsoft.com/office/powerpoint/2010/main" val="18548281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4">
                    <a:lumMod val="75000"/>
                  </a:schemeClr>
                </a:solidFill>
              </a:rPr>
              <a:t>The goal of the SMART on </a:t>
            </a:r>
            <a:r>
              <a:rPr lang="en-US" sz="1200" dirty="0" err="1">
                <a:solidFill>
                  <a:schemeClr val="accent4">
                    <a:lumMod val="75000"/>
                  </a:schemeClr>
                </a:solidFill>
              </a:rPr>
              <a:t>FHIR</a:t>
            </a:r>
            <a:r>
              <a:rPr lang="en-US" sz="1200" dirty="0">
                <a:solidFill>
                  <a:schemeClr val="accent4">
                    <a:lumMod val="75000"/>
                  </a:schemeClr>
                </a:solidFill>
              </a:rPr>
              <a:t> project is basically to provide an effective, efficient, consistent, reusable mechanism to integrate additional functionality into </a:t>
            </a:r>
            <a:r>
              <a:rPr lang="en-US" sz="1200" dirty="0" err="1">
                <a:solidFill>
                  <a:schemeClr val="accent4">
                    <a:lumMod val="75000"/>
                  </a:schemeClr>
                </a:solidFill>
              </a:rPr>
              <a:t>EMRs</a:t>
            </a:r>
            <a:r>
              <a:rPr lang="en-US" sz="1200" dirty="0">
                <a:solidFill>
                  <a:schemeClr val="accent4">
                    <a:lumMod val="75000"/>
                  </a:schemeClr>
                </a:solidFill>
              </a:rPr>
              <a:t> and other existing clinical tools.  </a:t>
            </a:r>
            <a:endParaRPr lang="en-US" sz="1200" baseline="0" dirty="0">
              <a:solidFill>
                <a:schemeClr val="accent4">
                  <a:lumMod val="75000"/>
                </a:schemeClr>
              </a:solidFill>
            </a:endParaRPr>
          </a:p>
          <a:p>
            <a:endParaRPr lang="en-US" dirty="0"/>
          </a:p>
        </p:txBody>
      </p:sp>
      <p:sp>
        <p:nvSpPr>
          <p:cNvPr id="4" name="Slide Number Placeholder 3"/>
          <p:cNvSpPr>
            <a:spLocks noGrp="1"/>
          </p:cNvSpPr>
          <p:nvPr>
            <p:ph type="sldNum" sz="quarter" idx="5"/>
          </p:nvPr>
        </p:nvSpPr>
        <p:spPr/>
        <p:txBody>
          <a:bodyPr/>
          <a:lstStyle/>
          <a:p>
            <a:fld id="{F5C46209-2136-F44B-918E-10CBFA1D56FB}" type="slidenum">
              <a:rPr lang="en-US" smtClean="0"/>
              <a:t>5</a:t>
            </a:fld>
            <a:endParaRPr lang="en-US"/>
          </a:p>
        </p:txBody>
      </p:sp>
    </p:spTree>
    <p:extLst>
      <p:ext uri="{BB962C8B-B14F-4D97-AF65-F5344CB8AC3E}">
        <p14:creationId xmlns:p14="http://schemas.microsoft.com/office/powerpoint/2010/main" val="29087029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Wow, that’s a lot of words, let’s pull out some key points.  </a:t>
            </a:r>
          </a:p>
        </p:txBody>
      </p:sp>
      <p:sp>
        <p:nvSpPr>
          <p:cNvPr id="4" name="Slide Number Placeholder 3"/>
          <p:cNvSpPr>
            <a:spLocks noGrp="1"/>
          </p:cNvSpPr>
          <p:nvPr>
            <p:ph type="sldNum" sz="quarter" idx="5"/>
          </p:nvPr>
        </p:nvSpPr>
        <p:spPr/>
        <p:txBody>
          <a:bodyPr/>
          <a:lstStyle/>
          <a:p>
            <a:fld id="{F5C46209-2136-F44B-918E-10CBFA1D56FB}" type="slidenum">
              <a:rPr lang="en-US" smtClean="0"/>
              <a:t>6</a:t>
            </a:fld>
            <a:endParaRPr lang="en-US"/>
          </a:p>
        </p:txBody>
      </p:sp>
    </p:spTree>
    <p:extLst>
      <p:ext uri="{BB962C8B-B14F-4D97-AF65-F5344CB8AC3E}">
        <p14:creationId xmlns:p14="http://schemas.microsoft.com/office/powerpoint/2010/main" val="23044168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Well, this is still a lot of words, but don’t worry if you don’t fully ingest all of this information, we will go into the details in subsequent slides</a:t>
            </a:r>
          </a:p>
          <a:p>
            <a:pPr marL="171450" indent="-171450">
              <a:buFont typeface="Arial" panose="020B0604020202020204" pitchFamily="34" charset="0"/>
              <a:buChar char="•"/>
            </a:pPr>
            <a:r>
              <a:rPr lang="en-US" dirty="0"/>
              <a:t>SMART on </a:t>
            </a:r>
            <a:r>
              <a:rPr lang="en-US" dirty="0" err="1"/>
              <a:t>FHIR</a:t>
            </a:r>
            <a:r>
              <a:rPr lang="en-US" dirty="0"/>
              <a:t> provides a complete integration solution that allows application developers to efficiently integrate new functionality into </a:t>
            </a:r>
            <a:r>
              <a:rPr lang="en-US" dirty="0" err="1"/>
              <a:t>EMRs</a:t>
            </a:r>
            <a:r>
              <a:rPr lang="en-US" dirty="0"/>
              <a:t> and other clinical applications</a:t>
            </a:r>
          </a:p>
          <a:p>
            <a:pPr marL="171450" indent="-171450">
              <a:buFont typeface="Arial" panose="020B0604020202020204" pitchFamily="34" charset="0"/>
              <a:buChar char="•"/>
            </a:pPr>
            <a:r>
              <a:rPr lang="en-US" dirty="0"/>
              <a:t>It provides a write once, run anywhere solution that provides enormous cost savings as well as reproducibility and consistency</a:t>
            </a:r>
          </a:p>
          <a:p>
            <a:pPr marL="171450" indent="-171450">
              <a:buFont typeface="Arial" panose="020B0604020202020204" pitchFamily="34" charset="0"/>
              <a:buChar char="•"/>
            </a:pPr>
            <a:r>
              <a:rPr lang="en-US" dirty="0"/>
              <a:t>SMART on </a:t>
            </a:r>
            <a:r>
              <a:rPr lang="en-US" dirty="0" err="1"/>
              <a:t>FHIR’s</a:t>
            </a:r>
            <a:r>
              <a:rPr lang="en-US" dirty="0"/>
              <a:t> success is reflected by the wealth of applications that are available at the </a:t>
            </a:r>
            <a:r>
              <a:rPr lang="en-US" dirty="0" err="1"/>
              <a:t>SmartHealthIT</a:t>
            </a:r>
            <a:r>
              <a:rPr lang="en-US" dirty="0"/>
              <a:t> App Gallery as well as at the application stores and orchards of major vendors such as Cerner and Epic</a:t>
            </a:r>
          </a:p>
          <a:p>
            <a:pPr marL="171450" indent="-171450">
              <a:buFont typeface="Arial" panose="020B0604020202020204" pitchFamily="34" charset="0"/>
              <a:buChar char="•"/>
            </a:pPr>
            <a:r>
              <a:rPr lang="en-US" dirty="0"/>
              <a:t>And SMART on </a:t>
            </a:r>
            <a:r>
              <a:rPr lang="en-US" dirty="0" err="1"/>
              <a:t>FHIR</a:t>
            </a:r>
            <a:r>
              <a:rPr lang="en-US" dirty="0"/>
              <a:t> allows for the integration of other third party frameworks that automate tedious tasks such as building web forms or implementing complex clinical quality measure queries and clinical decision support logic</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Let’s dive into some of the details around all of this…</a:t>
            </a:r>
          </a:p>
        </p:txBody>
      </p:sp>
      <p:sp>
        <p:nvSpPr>
          <p:cNvPr id="4" name="Slide Number Placeholder 3"/>
          <p:cNvSpPr>
            <a:spLocks noGrp="1"/>
          </p:cNvSpPr>
          <p:nvPr>
            <p:ph type="sldNum" sz="quarter" idx="5"/>
          </p:nvPr>
        </p:nvSpPr>
        <p:spPr/>
        <p:txBody>
          <a:bodyPr/>
          <a:lstStyle/>
          <a:p>
            <a:fld id="{F5C46209-2136-F44B-918E-10CBFA1D56FB}" type="slidenum">
              <a:rPr lang="en-US" smtClean="0"/>
              <a:t>7</a:t>
            </a:fld>
            <a:endParaRPr lang="en-US"/>
          </a:p>
        </p:txBody>
      </p:sp>
    </p:spTree>
    <p:extLst>
      <p:ext uri="{BB962C8B-B14F-4D97-AF65-F5344CB8AC3E}">
        <p14:creationId xmlns:p14="http://schemas.microsoft.com/office/powerpoint/2010/main" val="4067411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SMART on </a:t>
            </a:r>
            <a:r>
              <a:rPr lang="en-US" dirty="0" err="1"/>
              <a:t>FHIR</a:t>
            </a:r>
            <a:r>
              <a:rPr lang="en-US" dirty="0"/>
              <a:t> is a well architected solution for system integration and data exchange</a:t>
            </a:r>
          </a:p>
          <a:p>
            <a:pPr marL="171450" indent="-171450">
              <a:buFont typeface="Arial" panose="020B0604020202020204" pitchFamily="34" charset="0"/>
              <a:buChar char="•"/>
            </a:pPr>
            <a:r>
              <a:rPr lang="en-US" dirty="0"/>
              <a:t>It uses an n-tier solution to maintain good separation of concerns between business logic (on the left), clinical systems and data (on the right), and integration (the SMART layer in the middle) with a well-defined data value objects model (</a:t>
            </a:r>
            <a:r>
              <a:rPr lang="en-US" dirty="0" err="1"/>
              <a:t>FHIR</a:t>
            </a:r>
            <a:r>
              <a:rPr lang="en-US" dirty="0"/>
              <a:t>)</a:t>
            </a:r>
          </a:p>
        </p:txBody>
      </p:sp>
      <p:sp>
        <p:nvSpPr>
          <p:cNvPr id="4" name="Slide Number Placeholder 3"/>
          <p:cNvSpPr>
            <a:spLocks noGrp="1"/>
          </p:cNvSpPr>
          <p:nvPr>
            <p:ph type="sldNum" sz="quarter" idx="5"/>
          </p:nvPr>
        </p:nvSpPr>
        <p:spPr/>
        <p:txBody>
          <a:bodyPr/>
          <a:lstStyle/>
          <a:p>
            <a:fld id="{F5C46209-2136-F44B-918E-10CBFA1D56FB}" type="slidenum">
              <a:rPr lang="en-US" smtClean="0"/>
              <a:t>8</a:t>
            </a:fld>
            <a:endParaRPr lang="en-US"/>
          </a:p>
        </p:txBody>
      </p:sp>
    </p:spTree>
    <p:extLst>
      <p:ext uri="{BB962C8B-B14F-4D97-AF65-F5344CB8AC3E}">
        <p14:creationId xmlns:p14="http://schemas.microsoft.com/office/powerpoint/2010/main" val="38500090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Without a common integration lay like SMART on </a:t>
            </a:r>
            <a:r>
              <a:rPr lang="en-US" dirty="0" err="1"/>
              <a:t>FHIR</a:t>
            </a:r>
            <a:r>
              <a:rPr lang="en-US" dirty="0"/>
              <a:t> separate implementation teams will implement the same specification to create different applications for different </a:t>
            </a:r>
            <a:r>
              <a:rPr lang="en-US" dirty="0" err="1"/>
              <a:t>EMRs</a:t>
            </a:r>
            <a:r>
              <a:rPr lang="en-US" dirty="0"/>
              <a:t>, Patient Portals, and so on.  </a:t>
            </a:r>
          </a:p>
          <a:p>
            <a:pPr marL="171450" indent="-171450">
              <a:buFont typeface="Arial" panose="020B0604020202020204" pitchFamily="34" charset="0"/>
              <a:buChar char="•"/>
            </a:pPr>
            <a:r>
              <a:rPr lang="en-US" dirty="0"/>
              <a:t>Each individual implementation has a cost in resources</a:t>
            </a:r>
          </a:p>
          <a:p>
            <a:pPr marL="171450" indent="-171450">
              <a:buFont typeface="Arial" panose="020B0604020202020204" pitchFamily="34" charset="0"/>
              <a:buChar char="•"/>
            </a:pPr>
            <a:r>
              <a:rPr lang="en-US" dirty="0"/>
              <a:t>Each implementation has the potential to vary from the others based on the team’s interpretation of the specification</a:t>
            </a:r>
          </a:p>
        </p:txBody>
      </p:sp>
      <p:sp>
        <p:nvSpPr>
          <p:cNvPr id="4" name="Slide Number Placeholder 3"/>
          <p:cNvSpPr>
            <a:spLocks noGrp="1"/>
          </p:cNvSpPr>
          <p:nvPr>
            <p:ph type="sldNum" sz="quarter" idx="5"/>
          </p:nvPr>
        </p:nvSpPr>
        <p:spPr/>
        <p:txBody>
          <a:bodyPr/>
          <a:lstStyle/>
          <a:p>
            <a:fld id="{F5C46209-2136-F44B-918E-10CBFA1D56FB}" type="slidenum">
              <a:rPr lang="en-US" smtClean="0"/>
              <a:t>9</a:t>
            </a:fld>
            <a:endParaRPr lang="en-US"/>
          </a:p>
        </p:txBody>
      </p:sp>
    </p:spTree>
    <p:extLst>
      <p:ext uri="{BB962C8B-B14F-4D97-AF65-F5344CB8AC3E}">
        <p14:creationId xmlns:p14="http://schemas.microsoft.com/office/powerpoint/2010/main" val="412805872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healthcenterinfo.org/"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3.emf"/><Relationship Id="rId5" Type="http://schemas.openxmlformats.org/officeDocument/2006/relationships/image" Target="../media/image12.emf"/><Relationship Id="rId4" Type="http://schemas.openxmlformats.org/officeDocument/2006/relationships/image" Target="../media/image11.emf"/></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7.jpg"/><Relationship Id="rId4" Type="http://schemas.openxmlformats.org/officeDocument/2006/relationships/image" Target="../media/image6.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tx2"/>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3A243912-548D-8D4A-B1B0-7ABD4709DCAA}"/>
              </a:ext>
            </a:extLst>
          </p:cNvPr>
          <p:cNvPicPr>
            <a:picLocks noChangeAspect="1"/>
          </p:cNvPicPr>
          <p:nvPr userDrawn="1"/>
        </p:nvPicPr>
        <p:blipFill>
          <a:blip r:embed="rId2"/>
          <a:stretch>
            <a:fillRect/>
          </a:stretch>
        </p:blipFill>
        <p:spPr>
          <a:xfrm>
            <a:off x="313304" y="457200"/>
            <a:ext cx="2128238" cy="564394"/>
          </a:xfrm>
          <a:prstGeom prst="rect">
            <a:avLst/>
          </a:prstGeom>
        </p:spPr>
      </p:pic>
      <p:sp>
        <p:nvSpPr>
          <p:cNvPr id="9" name="Rectangle 3">
            <a:extLst>
              <a:ext uri="{FF2B5EF4-FFF2-40B4-BE49-F238E27FC236}">
                <a16:creationId xmlns:a16="http://schemas.microsoft.com/office/drawing/2014/main" id="{71E0BEB1-0522-6240-8F95-65D4A14FD620}"/>
              </a:ext>
            </a:extLst>
          </p:cNvPr>
          <p:cNvSpPr/>
          <p:nvPr userDrawn="1"/>
        </p:nvSpPr>
        <p:spPr>
          <a:xfrm>
            <a:off x="1143000" y="0"/>
            <a:ext cx="11064949" cy="6867426"/>
          </a:xfrm>
          <a:custGeom>
            <a:avLst/>
            <a:gdLst>
              <a:gd name="connsiteX0" fmla="*/ 0 w 9151049"/>
              <a:gd name="connsiteY0" fmla="*/ 0 h 6858000"/>
              <a:gd name="connsiteX1" fmla="*/ 9151049 w 9151049"/>
              <a:gd name="connsiteY1" fmla="*/ 0 h 6858000"/>
              <a:gd name="connsiteX2" fmla="*/ 9151049 w 9151049"/>
              <a:gd name="connsiteY2" fmla="*/ 6858000 h 6858000"/>
              <a:gd name="connsiteX3" fmla="*/ 0 w 9151049"/>
              <a:gd name="connsiteY3" fmla="*/ 6858000 h 6858000"/>
              <a:gd name="connsiteX4" fmla="*/ 0 w 9151049"/>
              <a:gd name="connsiteY4" fmla="*/ 0 h 6858000"/>
              <a:gd name="connsiteX0" fmla="*/ 2931736 w 9151049"/>
              <a:gd name="connsiteY0" fmla="*/ 0 h 6858000"/>
              <a:gd name="connsiteX1" fmla="*/ 9151049 w 9151049"/>
              <a:gd name="connsiteY1" fmla="*/ 0 h 6858000"/>
              <a:gd name="connsiteX2" fmla="*/ 9151049 w 9151049"/>
              <a:gd name="connsiteY2" fmla="*/ 6858000 h 6858000"/>
              <a:gd name="connsiteX3" fmla="*/ 0 w 9151049"/>
              <a:gd name="connsiteY3" fmla="*/ 6858000 h 6858000"/>
              <a:gd name="connsiteX4" fmla="*/ 2931736 w 9151049"/>
              <a:gd name="connsiteY4" fmla="*/ 0 h 6858000"/>
              <a:gd name="connsiteX0" fmla="*/ 2846895 w 9066208"/>
              <a:gd name="connsiteY0" fmla="*/ 0 h 6867426"/>
              <a:gd name="connsiteX1" fmla="*/ 9066208 w 9066208"/>
              <a:gd name="connsiteY1" fmla="*/ 0 h 6867426"/>
              <a:gd name="connsiteX2" fmla="*/ 9066208 w 9066208"/>
              <a:gd name="connsiteY2" fmla="*/ 6858000 h 6867426"/>
              <a:gd name="connsiteX3" fmla="*/ 0 w 9066208"/>
              <a:gd name="connsiteY3" fmla="*/ 6867426 h 6867426"/>
              <a:gd name="connsiteX4" fmla="*/ 2846895 w 9066208"/>
              <a:gd name="connsiteY4" fmla="*/ 0 h 6867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66208" h="6867426">
                <a:moveTo>
                  <a:pt x="2846895" y="0"/>
                </a:moveTo>
                <a:lnTo>
                  <a:pt x="9066208" y="0"/>
                </a:lnTo>
                <a:lnTo>
                  <a:pt x="9066208" y="6858000"/>
                </a:lnTo>
                <a:lnTo>
                  <a:pt x="0" y="6867426"/>
                </a:lnTo>
                <a:lnTo>
                  <a:pt x="2846895" y="0"/>
                </a:lnTo>
                <a:close/>
              </a:path>
            </a:pathLst>
          </a:custGeom>
          <a:blipFill dpi="0" rotWithShape="1">
            <a:blip r:embed="rId3"/>
            <a:srcRect/>
            <a:stretch>
              <a:fillRect/>
            </a:stretch>
          </a:blip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 name="Subtitle 2"/>
          <p:cNvSpPr>
            <a:spLocks noGrp="1"/>
          </p:cNvSpPr>
          <p:nvPr>
            <p:ph type="subTitle" idx="1"/>
          </p:nvPr>
        </p:nvSpPr>
        <p:spPr>
          <a:xfrm>
            <a:off x="5369118" y="5072463"/>
            <a:ext cx="5610999" cy="1655762"/>
          </a:xfrm>
          <a:prstGeom prst="rect">
            <a:avLst/>
          </a:prstGeom>
        </p:spPr>
        <p:txBody>
          <a:bodyPr/>
          <a:lstStyle>
            <a:lvl1pPr marL="0" indent="0" algn="l">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p:cNvSpPr>
            <a:spLocks noGrp="1"/>
          </p:cNvSpPr>
          <p:nvPr>
            <p:ph type="ctrTitle" hasCustomPrompt="1"/>
          </p:nvPr>
        </p:nvSpPr>
        <p:spPr>
          <a:xfrm>
            <a:off x="5369118" y="2657061"/>
            <a:ext cx="6780618" cy="2387600"/>
          </a:xfrm>
          <a:prstGeom prst="rect">
            <a:avLst/>
          </a:prstGeom>
        </p:spPr>
        <p:txBody>
          <a:bodyPr anchor="b"/>
          <a:lstStyle>
            <a:lvl1pPr algn="l">
              <a:defRPr sz="6000" b="1">
                <a:solidFill>
                  <a:schemeClr val="tx2"/>
                </a:solidFill>
              </a:defRPr>
            </a:lvl1pPr>
          </a:lstStyle>
          <a:p>
            <a:r>
              <a:rPr lang="en-US" dirty="0"/>
              <a:t>CLICK TO EDIT </a:t>
            </a:r>
            <a:br>
              <a:rPr lang="en-US" dirty="0"/>
            </a:br>
            <a:r>
              <a:rPr lang="en-US" dirty="0"/>
              <a:t>MASTER TITLE STYLE</a:t>
            </a:r>
          </a:p>
        </p:txBody>
      </p:sp>
      <p:sp>
        <p:nvSpPr>
          <p:cNvPr id="23" name="Parallelogram 21">
            <a:extLst>
              <a:ext uri="{FF2B5EF4-FFF2-40B4-BE49-F238E27FC236}">
                <a16:creationId xmlns:a16="http://schemas.microsoft.com/office/drawing/2014/main" id="{527BD3E8-99A0-854E-84B3-1127B103B9D6}"/>
              </a:ext>
            </a:extLst>
          </p:cNvPr>
          <p:cNvSpPr/>
          <p:nvPr userDrawn="1"/>
        </p:nvSpPr>
        <p:spPr>
          <a:xfrm rot="780000">
            <a:off x="3057734" y="-341262"/>
            <a:ext cx="2186433" cy="7539728"/>
          </a:xfrm>
          <a:custGeom>
            <a:avLst/>
            <a:gdLst>
              <a:gd name="connsiteX0" fmla="*/ 0 w 1216152"/>
              <a:gd name="connsiteY0" fmla="*/ 1646338 h 1646338"/>
              <a:gd name="connsiteX1" fmla="*/ 304038 w 1216152"/>
              <a:gd name="connsiteY1" fmla="*/ 0 h 1646338"/>
              <a:gd name="connsiteX2" fmla="*/ 1216152 w 1216152"/>
              <a:gd name="connsiteY2" fmla="*/ 0 h 1646338"/>
              <a:gd name="connsiteX3" fmla="*/ 912114 w 1216152"/>
              <a:gd name="connsiteY3" fmla="*/ 1646338 h 1646338"/>
              <a:gd name="connsiteX4" fmla="*/ 0 w 1216152"/>
              <a:gd name="connsiteY4" fmla="*/ 1646338 h 1646338"/>
              <a:gd name="connsiteX0" fmla="*/ 0 w 1216152"/>
              <a:gd name="connsiteY0" fmla="*/ 4735503 h 4735503"/>
              <a:gd name="connsiteX1" fmla="*/ 867482 w 1216152"/>
              <a:gd name="connsiteY1" fmla="*/ 0 h 4735503"/>
              <a:gd name="connsiteX2" fmla="*/ 1216152 w 1216152"/>
              <a:gd name="connsiteY2" fmla="*/ 3089165 h 4735503"/>
              <a:gd name="connsiteX3" fmla="*/ 912114 w 1216152"/>
              <a:gd name="connsiteY3" fmla="*/ 4735503 h 4735503"/>
              <a:gd name="connsiteX4" fmla="*/ 0 w 1216152"/>
              <a:gd name="connsiteY4" fmla="*/ 4735503 h 4735503"/>
              <a:gd name="connsiteX0" fmla="*/ 0 w 1835762"/>
              <a:gd name="connsiteY0" fmla="*/ 4968288 h 4968288"/>
              <a:gd name="connsiteX1" fmla="*/ 867482 w 1835762"/>
              <a:gd name="connsiteY1" fmla="*/ 232785 h 4968288"/>
              <a:gd name="connsiteX2" fmla="*/ 1835762 w 1835762"/>
              <a:gd name="connsiteY2" fmla="*/ 0 h 4968288"/>
              <a:gd name="connsiteX3" fmla="*/ 912114 w 1835762"/>
              <a:gd name="connsiteY3" fmla="*/ 4968288 h 4968288"/>
              <a:gd name="connsiteX4" fmla="*/ 0 w 1835762"/>
              <a:gd name="connsiteY4" fmla="*/ 4968288 h 4968288"/>
              <a:gd name="connsiteX0" fmla="*/ 0 w 2336886"/>
              <a:gd name="connsiteY0" fmla="*/ 7594976 h 7594976"/>
              <a:gd name="connsiteX1" fmla="*/ 1368606 w 2336886"/>
              <a:gd name="connsiteY1" fmla="*/ 232785 h 7594976"/>
              <a:gd name="connsiteX2" fmla="*/ 2336886 w 2336886"/>
              <a:gd name="connsiteY2" fmla="*/ 0 h 7594976"/>
              <a:gd name="connsiteX3" fmla="*/ 1413238 w 2336886"/>
              <a:gd name="connsiteY3" fmla="*/ 4968288 h 7594976"/>
              <a:gd name="connsiteX4" fmla="*/ 0 w 2336886"/>
              <a:gd name="connsiteY4" fmla="*/ 7594976 h 7594976"/>
              <a:gd name="connsiteX0" fmla="*/ 0 w 2336886"/>
              <a:gd name="connsiteY0" fmla="*/ 7594976 h 7594976"/>
              <a:gd name="connsiteX1" fmla="*/ 1368606 w 2336886"/>
              <a:gd name="connsiteY1" fmla="*/ 232785 h 7594976"/>
              <a:gd name="connsiteX2" fmla="*/ 2336886 w 2336886"/>
              <a:gd name="connsiteY2" fmla="*/ 0 h 7594976"/>
              <a:gd name="connsiteX3" fmla="*/ 968279 w 2336886"/>
              <a:gd name="connsiteY3" fmla="*/ 7362191 h 7594976"/>
              <a:gd name="connsiteX4" fmla="*/ 0 w 2336886"/>
              <a:gd name="connsiteY4" fmla="*/ 7594976 h 7594976"/>
              <a:gd name="connsiteX0" fmla="*/ 0 w 2336886"/>
              <a:gd name="connsiteY0" fmla="*/ 7594976 h 7594976"/>
              <a:gd name="connsiteX1" fmla="*/ 1368606 w 2336886"/>
              <a:gd name="connsiteY1" fmla="*/ 232785 h 7594976"/>
              <a:gd name="connsiteX2" fmla="*/ 2336886 w 2336886"/>
              <a:gd name="connsiteY2" fmla="*/ 0 h 7594976"/>
              <a:gd name="connsiteX3" fmla="*/ 968279 w 2336886"/>
              <a:gd name="connsiteY3" fmla="*/ 7362191 h 7594976"/>
              <a:gd name="connsiteX4" fmla="*/ 0 w 2336886"/>
              <a:gd name="connsiteY4" fmla="*/ 7594976 h 7594976"/>
              <a:gd name="connsiteX0" fmla="*/ 0 w 2336512"/>
              <a:gd name="connsiteY0" fmla="*/ 7574264 h 7574264"/>
              <a:gd name="connsiteX1" fmla="*/ 1368232 w 2336512"/>
              <a:gd name="connsiteY1" fmla="*/ 232785 h 7574264"/>
              <a:gd name="connsiteX2" fmla="*/ 2336512 w 2336512"/>
              <a:gd name="connsiteY2" fmla="*/ 0 h 7574264"/>
              <a:gd name="connsiteX3" fmla="*/ 967905 w 2336512"/>
              <a:gd name="connsiteY3" fmla="*/ 7362191 h 7574264"/>
              <a:gd name="connsiteX4" fmla="*/ 0 w 2336512"/>
              <a:gd name="connsiteY4" fmla="*/ 7574264 h 7574264"/>
              <a:gd name="connsiteX0" fmla="*/ 0 w 2339147"/>
              <a:gd name="connsiteY0" fmla="*/ 7585185 h 7585185"/>
              <a:gd name="connsiteX1" fmla="*/ 1370867 w 2339147"/>
              <a:gd name="connsiteY1" fmla="*/ 232785 h 7585185"/>
              <a:gd name="connsiteX2" fmla="*/ 2339147 w 2339147"/>
              <a:gd name="connsiteY2" fmla="*/ 0 h 7585185"/>
              <a:gd name="connsiteX3" fmla="*/ 970540 w 2339147"/>
              <a:gd name="connsiteY3" fmla="*/ 7362191 h 7585185"/>
              <a:gd name="connsiteX4" fmla="*/ 0 w 2339147"/>
              <a:gd name="connsiteY4" fmla="*/ 7585185 h 7585185"/>
              <a:gd name="connsiteX0" fmla="*/ 0 w 2339147"/>
              <a:gd name="connsiteY0" fmla="*/ 7585185 h 7585185"/>
              <a:gd name="connsiteX1" fmla="*/ 1092255 w 2339147"/>
              <a:gd name="connsiteY1" fmla="*/ 307308 h 7585185"/>
              <a:gd name="connsiteX2" fmla="*/ 2339147 w 2339147"/>
              <a:gd name="connsiteY2" fmla="*/ 0 h 7585185"/>
              <a:gd name="connsiteX3" fmla="*/ 970540 w 2339147"/>
              <a:gd name="connsiteY3" fmla="*/ 7362191 h 7585185"/>
              <a:gd name="connsiteX4" fmla="*/ 0 w 2339147"/>
              <a:gd name="connsiteY4" fmla="*/ 7585185 h 7585185"/>
              <a:gd name="connsiteX0" fmla="*/ 0 w 2186433"/>
              <a:gd name="connsiteY0" fmla="*/ 7539728 h 7539728"/>
              <a:gd name="connsiteX1" fmla="*/ 1092255 w 2186433"/>
              <a:gd name="connsiteY1" fmla="*/ 261851 h 7539728"/>
              <a:gd name="connsiteX2" fmla="*/ 2186433 w 2186433"/>
              <a:gd name="connsiteY2" fmla="*/ 0 h 7539728"/>
              <a:gd name="connsiteX3" fmla="*/ 970540 w 2186433"/>
              <a:gd name="connsiteY3" fmla="*/ 7316734 h 7539728"/>
              <a:gd name="connsiteX4" fmla="*/ 0 w 2186433"/>
              <a:gd name="connsiteY4" fmla="*/ 7539728 h 7539728"/>
              <a:gd name="connsiteX0" fmla="*/ 0 w 2186433"/>
              <a:gd name="connsiteY0" fmla="*/ 7539728 h 7539728"/>
              <a:gd name="connsiteX1" fmla="*/ 1097872 w 2186433"/>
              <a:gd name="connsiteY1" fmla="*/ 252863 h 7539728"/>
              <a:gd name="connsiteX2" fmla="*/ 2186433 w 2186433"/>
              <a:gd name="connsiteY2" fmla="*/ 0 h 7539728"/>
              <a:gd name="connsiteX3" fmla="*/ 970540 w 2186433"/>
              <a:gd name="connsiteY3" fmla="*/ 7316734 h 7539728"/>
              <a:gd name="connsiteX4" fmla="*/ 0 w 2186433"/>
              <a:gd name="connsiteY4" fmla="*/ 7539728 h 75397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6433" h="7539728">
                <a:moveTo>
                  <a:pt x="0" y="7539728"/>
                </a:moveTo>
                <a:lnTo>
                  <a:pt x="1097872" y="252863"/>
                </a:lnTo>
                <a:lnTo>
                  <a:pt x="2186433" y="0"/>
                </a:lnTo>
                <a:cubicBezTo>
                  <a:pt x="1730231" y="2454064"/>
                  <a:pt x="958942" y="7304119"/>
                  <a:pt x="970540" y="7316734"/>
                </a:cubicBezTo>
                <a:lnTo>
                  <a:pt x="0" y="753972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408386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Comparison Slide">
    <p:spTree>
      <p:nvGrpSpPr>
        <p:cNvPr id="1" name=""/>
        <p:cNvGrpSpPr/>
        <p:nvPr/>
      </p:nvGrpSpPr>
      <p:grpSpPr>
        <a:xfrm>
          <a:off x="0" y="0"/>
          <a:ext cx="0" cy="0"/>
          <a:chOff x="0" y="0"/>
          <a:chExt cx="0" cy="0"/>
        </a:xfrm>
      </p:grpSpPr>
      <p:grpSp>
        <p:nvGrpSpPr>
          <p:cNvPr id="17" name="Группа 9">
            <a:extLst>
              <a:ext uri="{FF2B5EF4-FFF2-40B4-BE49-F238E27FC236}">
                <a16:creationId xmlns:a16="http://schemas.microsoft.com/office/drawing/2014/main" id="{E6C05026-895D-8B4C-80B9-FEF037B85683}"/>
              </a:ext>
            </a:extLst>
          </p:cNvPr>
          <p:cNvGrpSpPr/>
          <p:nvPr userDrawn="1"/>
        </p:nvGrpSpPr>
        <p:grpSpPr>
          <a:xfrm rot="10800000">
            <a:off x="4358080" y="-5996"/>
            <a:ext cx="3401854" cy="6858794"/>
            <a:chOff x="8704213" y="1"/>
            <a:chExt cx="6873750" cy="13717588"/>
          </a:xfrm>
        </p:grpSpPr>
        <p:sp>
          <p:nvSpPr>
            <p:cNvPr id="18" name="Прямоугольник 15">
              <a:extLst>
                <a:ext uri="{FF2B5EF4-FFF2-40B4-BE49-F238E27FC236}">
                  <a16:creationId xmlns:a16="http://schemas.microsoft.com/office/drawing/2014/main" id="{74A81914-97BD-DE48-84AD-3536981601AD}"/>
                </a:ext>
              </a:extLst>
            </p:cNvPr>
            <p:cNvSpPr/>
            <p:nvPr/>
          </p:nvSpPr>
          <p:spPr>
            <a:xfrm flipH="1">
              <a:off x="8714458" y="1"/>
              <a:ext cx="6863505" cy="6870789"/>
            </a:xfrm>
            <a:prstGeom prst="rect">
              <a:avLst/>
            </a:prstGeom>
            <a:solidFill>
              <a:schemeClr val="bg1"/>
            </a:solidFill>
            <a:ln>
              <a:noFill/>
            </a:ln>
            <a:effectLst>
              <a:outerShdw blurRad="762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19" name="Прямоугольник 16">
              <a:extLst>
                <a:ext uri="{FF2B5EF4-FFF2-40B4-BE49-F238E27FC236}">
                  <a16:creationId xmlns:a16="http://schemas.microsoft.com/office/drawing/2014/main" id="{57851DB7-D658-CE4F-A218-3B57688B1005}"/>
                </a:ext>
              </a:extLst>
            </p:cNvPr>
            <p:cNvSpPr/>
            <p:nvPr/>
          </p:nvSpPr>
          <p:spPr>
            <a:xfrm flipH="1">
              <a:off x="8704213" y="6870790"/>
              <a:ext cx="6863505" cy="6846799"/>
            </a:xfrm>
            <a:prstGeom prst="rect">
              <a:avLst/>
            </a:prstGeom>
            <a:solidFill>
              <a:srgbClr val="DDDDD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grpSp>
      <p:sp>
        <p:nvSpPr>
          <p:cNvPr id="20" name="Прямоугольник 21">
            <a:extLst>
              <a:ext uri="{FF2B5EF4-FFF2-40B4-BE49-F238E27FC236}">
                <a16:creationId xmlns:a16="http://schemas.microsoft.com/office/drawing/2014/main" id="{F23DE972-A014-E346-9D13-3C8953764BBF}"/>
              </a:ext>
            </a:extLst>
          </p:cNvPr>
          <p:cNvSpPr/>
          <p:nvPr userDrawn="1"/>
        </p:nvSpPr>
        <p:spPr>
          <a:xfrm flipH="1">
            <a:off x="-1" y="0"/>
            <a:ext cx="4347936" cy="3429000"/>
          </a:xfrm>
          <a:prstGeom prst="rect">
            <a:avLst/>
          </a:prstGeom>
          <a:solidFill>
            <a:schemeClr val="bg1"/>
          </a:solidFill>
          <a:ln>
            <a:noFill/>
          </a:ln>
          <a:effectLst>
            <a:outerShdw blurRad="762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21" name="Прямоугольник 22">
            <a:extLst>
              <a:ext uri="{FF2B5EF4-FFF2-40B4-BE49-F238E27FC236}">
                <a16:creationId xmlns:a16="http://schemas.microsoft.com/office/drawing/2014/main" id="{D9C9AA88-4EC3-5043-AC93-3FD9E681E84B}"/>
              </a:ext>
            </a:extLst>
          </p:cNvPr>
          <p:cNvSpPr/>
          <p:nvPr userDrawn="1"/>
        </p:nvSpPr>
        <p:spPr>
          <a:xfrm flipH="1">
            <a:off x="0" y="3429001"/>
            <a:ext cx="4353008" cy="3429000"/>
          </a:xfrm>
          <a:prstGeom prst="rect">
            <a:avLst/>
          </a:prstGeom>
          <a:solidFill>
            <a:srgbClr val="DDDDDD">
              <a:alpha val="69804"/>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22" name="Прямоугольник 6">
            <a:extLst>
              <a:ext uri="{FF2B5EF4-FFF2-40B4-BE49-F238E27FC236}">
                <a16:creationId xmlns:a16="http://schemas.microsoft.com/office/drawing/2014/main" id="{50B5BC94-33BA-4A48-99A8-0A15C14ECE1A}"/>
              </a:ext>
            </a:extLst>
          </p:cNvPr>
          <p:cNvSpPr/>
          <p:nvPr userDrawn="1"/>
        </p:nvSpPr>
        <p:spPr>
          <a:xfrm flipH="1">
            <a:off x="0" y="826158"/>
            <a:ext cx="164552" cy="5205684"/>
          </a:xfrm>
          <a:prstGeom prst="rect">
            <a:avLst/>
          </a:prstGeom>
          <a:solidFill>
            <a:schemeClr val="accent1"/>
          </a:solidFill>
          <a:ln>
            <a:noFill/>
          </a:ln>
          <a:effectLst>
            <a:outerShdw blurRad="762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ru-RU"/>
            </a:defPPr>
            <a:lvl1pPr marL="0" algn="l" defTabSz="2438522" rtl="0" eaLnBrk="1" latinLnBrk="0" hangingPunct="1">
              <a:defRPr sz="4800" kern="1200">
                <a:solidFill>
                  <a:schemeClr val="lt1"/>
                </a:solidFill>
                <a:latin typeface="+mn-lt"/>
                <a:ea typeface="+mn-ea"/>
                <a:cs typeface="+mn-cs"/>
              </a:defRPr>
            </a:lvl1pPr>
            <a:lvl2pPr marL="1219261" algn="l" defTabSz="2438522" rtl="0" eaLnBrk="1" latinLnBrk="0" hangingPunct="1">
              <a:defRPr sz="4800" kern="1200">
                <a:solidFill>
                  <a:schemeClr val="lt1"/>
                </a:solidFill>
                <a:latin typeface="+mn-lt"/>
                <a:ea typeface="+mn-ea"/>
                <a:cs typeface="+mn-cs"/>
              </a:defRPr>
            </a:lvl2pPr>
            <a:lvl3pPr marL="2438522" algn="l" defTabSz="2438522" rtl="0" eaLnBrk="1" latinLnBrk="0" hangingPunct="1">
              <a:defRPr sz="4800" kern="1200">
                <a:solidFill>
                  <a:schemeClr val="lt1"/>
                </a:solidFill>
                <a:latin typeface="+mn-lt"/>
                <a:ea typeface="+mn-ea"/>
                <a:cs typeface="+mn-cs"/>
              </a:defRPr>
            </a:lvl3pPr>
            <a:lvl4pPr marL="3657783" algn="l" defTabSz="2438522" rtl="0" eaLnBrk="1" latinLnBrk="0" hangingPunct="1">
              <a:defRPr sz="4800" kern="1200">
                <a:solidFill>
                  <a:schemeClr val="lt1"/>
                </a:solidFill>
                <a:latin typeface="+mn-lt"/>
                <a:ea typeface="+mn-ea"/>
                <a:cs typeface="+mn-cs"/>
              </a:defRPr>
            </a:lvl4pPr>
            <a:lvl5pPr marL="4877044" algn="l" defTabSz="2438522" rtl="0" eaLnBrk="1" latinLnBrk="0" hangingPunct="1">
              <a:defRPr sz="4800" kern="1200">
                <a:solidFill>
                  <a:schemeClr val="lt1"/>
                </a:solidFill>
                <a:latin typeface="+mn-lt"/>
                <a:ea typeface="+mn-ea"/>
                <a:cs typeface="+mn-cs"/>
              </a:defRPr>
            </a:lvl5pPr>
            <a:lvl6pPr marL="6096305" algn="l" defTabSz="2438522" rtl="0" eaLnBrk="1" latinLnBrk="0" hangingPunct="1">
              <a:defRPr sz="4800" kern="1200">
                <a:solidFill>
                  <a:schemeClr val="lt1"/>
                </a:solidFill>
                <a:latin typeface="+mn-lt"/>
                <a:ea typeface="+mn-ea"/>
                <a:cs typeface="+mn-cs"/>
              </a:defRPr>
            </a:lvl6pPr>
            <a:lvl7pPr marL="7315566" algn="l" defTabSz="2438522" rtl="0" eaLnBrk="1" latinLnBrk="0" hangingPunct="1">
              <a:defRPr sz="4800" kern="1200">
                <a:solidFill>
                  <a:schemeClr val="lt1"/>
                </a:solidFill>
                <a:latin typeface="+mn-lt"/>
                <a:ea typeface="+mn-ea"/>
                <a:cs typeface="+mn-cs"/>
              </a:defRPr>
            </a:lvl7pPr>
            <a:lvl8pPr marL="8534827" algn="l" defTabSz="2438522" rtl="0" eaLnBrk="1" latinLnBrk="0" hangingPunct="1">
              <a:defRPr sz="4800" kern="1200">
                <a:solidFill>
                  <a:schemeClr val="lt1"/>
                </a:solidFill>
                <a:latin typeface="+mn-lt"/>
                <a:ea typeface="+mn-ea"/>
                <a:cs typeface="+mn-cs"/>
              </a:defRPr>
            </a:lvl8pPr>
            <a:lvl9pPr marL="9754088" algn="l" defTabSz="2438522" rtl="0" eaLnBrk="1" latinLnBrk="0" hangingPunct="1">
              <a:defRPr sz="4800" kern="1200">
                <a:solidFill>
                  <a:schemeClr val="lt1"/>
                </a:solidFill>
                <a:latin typeface="+mn-lt"/>
                <a:ea typeface="+mn-ea"/>
                <a:cs typeface="+mn-cs"/>
              </a:defRPr>
            </a:lvl9pPr>
          </a:lstStyle>
          <a:p>
            <a:pPr lvl="0" algn="ctr"/>
            <a:endParaRPr lang="ru-RU"/>
          </a:p>
        </p:txBody>
      </p:sp>
      <p:sp>
        <p:nvSpPr>
          <p:cNvPr id="23" name="Прямоугольник 18">
            <a:extLst>
              <a:ext uri="{FF2B5EF4-FFF2-40B4-BE49-F238E27FC236}">
                <a16:creationId xmlns:a16="http://schemas.microsoft.com/office/drawing/2014/main" id="{C7078C5C-756F-7C4F-92C6-1BAC1790B151}"/>
              </a:ext>
            </a:extLst>
          </p:cNvPr>
          <p:cNvSpPr/>
          <p:nvPr userDrawn="1"/>
        </p:nvSpPr>
        <p:spPr>
          <a:xfrm flipH="1">
            <a:off x="7754863" y="0"/>
            <a:ext cx="4414791" cy="3429672"/>
          </a:xfrm>
          <a:prstGeom prst="rect">
            <a:avLst/>
          </a:prstGeom>
          <a:solidFill>
            <a:schemeClr val="bg1"/>
          </a:solidFill>
          <a:ln>
            <a:noFill/>
          </a:ln>
          <a:effectLst>
            <a:outerShdw blurRad="762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24" name="Прямоугольник 19">
            <a:extLst>
              <a:ext uri="{FF2B5EF4-FFF2-40B4-BE49-F238E27FC236}">
                <a16:creationId xmlns:a16="http://schemas.microsoft.com/office/drawing/2014/main" id="{4B4D1459-27E3-0947-A308-088C7290BAEE}"/>
              </a:ext>
            </a:extLst>
          </p:cNvPr>
          <p:cNvSpPr/>
          <p:nvPr userDrawn="1"/>
        </p:nvSpPr>
        <p:spPr>
          <a:xfrm flipH="1">
            <a:off x="7754861" y="3423401"/>
            <a:ext cx="4437137" cy="3434599"/>
          </a:xfrm>
          <a:prstGeom prst="rect">
            <a:avLst/>
          </a:prstGeom>
          <a:solidFill>
            <a:schemeClr val="accent1"/>
          </a:solidFill>
          <a:ln>
            <a:noFill/>
          </a:ln>
          <a:effectLst>
            <a:outerShdw blurRad="762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16" name="Текст 3">
            <a:extLst>
              <a:ext uri="{FF2B5EF4-FFF2-40B4-BE49-F238E27FC236}">
                <a16:creationId xmlns:a16="http://schemas.microsoft.com/office/drawing/2014/main" id="{F08DBDA6-04E8-784F-A219-EE4617E8A290}"/>
              </a:ext>
            </a:extLst>
          </p:cNvPr>
          <p:cNvSpPr>
            <a:spLocks noGrp="1"/>
          </p:cNvSpPr>
          <p:nvPr>
            <p:ph type="body" sz="quarter" idx="21" hasCustomPrompt="1"/>
          </p:nvPr>
        </p:nvSpPr>
        <p:spPr>
          <a:xfrm>
            <a:off x="603390" y="772995"/>
            <a:ext cx="3224331" cy="1831982"/>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20 point font. </a:t>
            </a:r>
          </a:p>
        </p:txBody>
      </p:sp>
      <p:sp>
        <p:nvSpPr>
          <p:cNvPr id="25" name="Текст 3">
            <a:extLst>
              <a:ext uri="{FF2B5EF4-FFF2-40B4-BE49-F238E27FC236}">
                <a16:creationId xmlns:a16="http://schemas.microsoft.com/office/drawing/2014/main" id="{3C4A345F-4B46-4F4F-AF41-26C760D86133}"/>
              </a:ext>
            </a:extLst>
          </p:cNvPr>
          <p:cNvSpPr>
            <a:spLocks noGrp="1"/>
          </p:cNvSpPr>
          <p:nvPr>
            <p:ph type="body" sz="quarter" idx="22" hasCustomPrompt="1"/>
          </p:nvPr>
        </p:nvSpPr>
        <p:spPr>
          <a:xfrm>
            <a:off x="8216301" y="4079721"/>
            <a:ext cx="3224331" cy="1831982"/>
          </a:xfrm>
          <a:prstGeom prst="rect">
            <a:avLst/>
          </a:prstGeom>
        </p:spPr>
        <p:txBody>
          <a:bodyPr>
            <a:normAutofit/>
          </a:bodyPr>
          <a:lstStyle>
            <a:lvl1pPr>
              <a:defRPr lang="en-US" sz="2000" b="0" i="0" baseline="0" dirty="0">
                <a:solidFill>
                  <a:schemeClr val="bg1"/>
                </a:solidFill>
                <a:latin typeface="+mn-lt"/>
                <a:ea typeface="Tahoma" charset="0"/>
                <a:cs typeface="Tahoma" charset="0"/>
              </a:defRPr>
            </a:lvl1pPr>
          </a:lstStyle>
          <a:p>
            <a:pPr marL="0" lvl="0" indent="0">
              <a:lnSpc>
                <a:spcPct val="150000"/>
              </a:lnSpc>
              <a:buNone/>
            </a:pPr>
            <a:r>
              <a:rPr lang="en-US" dirty="0"/>
              <a:t>Body text should be Calibri font, 20 point font. </a:t>
            </a:r>
          </a:p>
        </p:txBody>
      </p:sp>
      <p:sp>
        <p:nvSpPr>
          <p:cNvPr id="26" name="Текст 3">
            <a:extLst>
              <a:ext uri="{FF2B5EF4-FFF2-40B4-BE49-F238E27FC236}">
                <a16:creationId xmlns:a16="http://schemas.microsoft.com/office/drawing/2014/main" id="{CAA10D4B-CF70-3949-A8EE-FF084D4BE073}"/>
              </a:ext>
            </a:extLst>
          </p:cNvPr>
          <p:cNvSpPr>
            <a:spLocks noGrp="1"/>
          </p:cNvSpPr>
          <p:nvPr>
            <p:ph type="body" sz="quarter" idx="23" hasCustomPrompt="1"/>
          </p:nvPr>
        </p:nvSpPr>
        <p:spPr>
          <a:xfrm>
            <a:off x="4622498" y="4079721"/>
            <a:ext cx="2979782" cy="1831982"/>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20 point font. </a:t>
            </a:r>
          </a:p>
        </p:txBody>
      </p:sp>
      <p:sp>
        <p:nvSpPr>
          <p:cNvPr id="27" name="Текст 3">
            <a:extLst>
              <a:ext uri="{FF2B5EF4-FFF2-40B4-BE49-F238E27FC236}">
                <a16:creationId xmlns:a16="http://schemas.microsoft.com/office/drawing/2014/main" id="{A44B44E9-E1F8-694E-82B2-831B0049499B}"/>
              </a:ext>
            </a:extLst>
          </p:cNvPr>
          <p:cNvSpPr>
            <a:spLocks noGrp="1"/>
          </p:cNvSpPr>
          <p:nvPr>
            <p:ph type="body" sz="quarter" idx="24" hasCustomPrompt="1"/>
          </p:nvPr>
        </p:nvSpPr>
        <p:spPr>
          <a:xfrm>
            <a:off x="8230916" y="772995"/>
            <a:ext cx="3224331" cy="1831982"/>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20 point font. </a:t>
            </a:r>
          </a:p>
        </p:txBody>
      </p:sp>
      <p:sp>
        <p:nvSpPr>
          <p:cNvPr id="28" name="Текст 3">
            <a:extLst>
              <a:ext uri="{FF2B5EF4-FFF2-40B4-BE49-F238E27FC236}">
                <a16:creationId xmlns:a16="http://schemas.microsoft.com/office/drawing/2014/main" id="{788537A6-35FC-7E4B-BC9F-ED0D40091BA4}"/>
              </a:ext>
            </a:extLst>
          </p:cNvPr>
          <p:cNvSpPr>
            <a:spLocks noGrp="1"/>
          </p:cNvSpPr>
          <p:nvPr>
            <p:ph type="body" sz="quarter" idx="25" hasCustomPrompt="1"/>
          </p:nvPr>
        </p:nvSpPr>
        <p:spPr>
          <a:xfrm>
            <a:off x="4590599" y="772995"/>
            <a:ext cx="3011681" cy="1831982"/>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20 point font. </a:t>
            </a:r>
          </a:p>
        </p:txBody>
      </p:sp>
      <p:sp>
        <p:nvSpPr>
          <p:cNvPr id="29" name="Текст 3">
            <a:extLst>
              <a:ext uri="{FF2B5EF4-FFF2-40B4-BE49-F238E27FC236}">
                <a16:creationId xmlns:a16="http://schemas.microsoft.com/office/drawing/2014/main" id="{9902FD71-B81F-B64F-9889-B8339E2DD79B}"/>
              </a:ext>
            </a:extLst>
          </p:cNvPr>
          <p:cNvSpPr>
            <a:spLocks noGrp="1"/>
          </p:cNvSpPr>
          <p:nvPr>
            <p:ph type="body" sz="quarter" idx="26" hasCustomPrompt="1"/>
          </p:nvPr>
        </p:nvSpPr>
        <p:spPr>
          <a:xfrm>
            <a:off x="603390" y="4079721"/>
            <a:ext cx="2979782" cy="1831982"/>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20 point font. </a:t>
            </a:r>
          </a:p>
        </p:txBody>
      </p:sp>
    </p:spTree>
    <p:extLst>
      <p:ext uri="{BB962C8B-B14F-4D97-AF65-F5344CB8AC3E}">
        <p14:creationId xmlns:p14="http://schemas.microsoft.com/office/powerpoint/2010/main" val="17716103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a:xfrm>
            <a:off x="4038600" y="6356350"/>
            <a:ext cx="4114800" cy="365125"/>
          </a:xfrm>
          <a:prstGeom prst="rect">
            <a:avLst/>
          </a:prstGeom>
        </p:spPr>
        <p:txBody>
          <a:bodyPr/>
          <a:lstStyle/>
          <a:p>
            <a:r>
              <a:rPr lang="en-US"/>
              <a:t>www.nachc.org</a:t>
            </a:r>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lvl1pPr>
              <a:defRPr/>
            </a:lvl1pPr>
          </a:lstStyle>
          <a:p>
            <a:r>
              <a:rPr lang="en-US" dirty="0">
                <a:solidFill>
                  <a:schemeClr val="accent1"/>
                </a:solidFill>
              </a:rPr>
              <a:t>|</a:t>
            </a:r>
            <a:r>
              <a:rPr lang="en-US" dirty="0"/>
              <a:t> </a:t>
            </a:r>
            <a:fld id="{E1AB07C4-F4AD-C942-BAEA-67B4CA5A8891}" type="slidenum">
              <a:rPr lang="en-US" smtClean="0">
                <a:solidFill>
                  <a:schemeClr val="tx2"/>
                </a:solidFill>
              </a:rPr>
              <a:pPr/>
              <a:t>‹#›</a:t>
            </a:fld>
            <a:endParaRPr lang="en-US" dirty="0">
              <a:solidFill>
                <a:schemeClr val="tx2"/>
              </a:solidFill>
            </a:endParaRPr>
          </a:p>
        </p:txBody>
      </p:sp>
      <p:sp>
        <p:nvSpPr>
          <p:cNvPr id="8" name="Прямоугольник 11">
            <a:extLst>
              <a:ext uri="{FF2B5EF4-FFF2-40B4-BE49-F238E27FC236}">
                <a16:creationId xmlns:a16="http://schemas.microsoft.com/office/drawing/2014/main" id="{2CA44DD4-CF14-8443-B356-0C994D2C9EC9}"/>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Заголовок 1">
            <a:extLst>
              <a:ext uri="{FF2B5EF4-FFF2-40B4-BE49-F238E27FC236}">
                <a16:creationId xmlns:a16="http://schemas.microsoft.com/office/drawing/2014/main" id="{D00B7C0D-CE1E-9F4E-B501-5E29EDF08EF5}"/>
              </a:ext>
            </a:extLst>
          </p:cNvPr>
          <p:cNvSpPr>
            <a:spLocks noGrp="1"/>
          </p:cNvSpPr>
          <p:nvPr>
            <p:ph type="title" hasCustomPrompt="1"/>
          </p:nvPr>
        </p:nvSpPr>
        <p:spPr>
          <a:xfrm>
            <a:off x="773511" y="624979"/>
            <a:ext cx="6598250"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MEET THE TEAM</a:t>
            </a:r>
            <a:br>
              <a:rPr lang="en-US" dirty="0"/>
            </a:br>
            <a:r>
              <a:rPr lang="en-US" dirty="0"/>
              <a:t>SLIDE</a:t>
            </a:r>
            <a:endParaRPr lang="ru-RU" dirty="0"/>
          </a:p>
        </p:txBody>
      </p:sp>
      <p:sp>
        <p:nvSpPr>
          <p:cNvPr id="10" name="Picture Placeholder 2">
            <a:extLst>
              <a:ext uri="{FF2B5EF4-FFF2-40B4-BE49-F238E27FC236}">
                <a16:creationId xmlns:a16="http://schemas.microsoft.com/office/drawing/2014/main" id="{AA35DD95-5DCC-4044-A2D8-5EAE13F9493D}"/>
              </a:ext>
            </a:extLst>
          </p:cNvPr>
          <p:cNvSpPr>
            <a:spLocks noGrp="1"/>
          </p:cNvSpPr>
          <p:nvPr>
            <p:ph type="pic" sz="quarter" idx="24"/>
          </p:nvPr>
        </p:nvSpPr>
        <p:spPr>
          <a:xfrm>
            <a:off x="3064014" y="2293495"/>
            <a:ext cx="3038156" cy="2271009"/>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p>
        </p:txBody>
      </p:sp>
      <p:sp>
        <p:nvSpPr>
          <p:cNvPr id="11" name="Picture Placeholder 2">
            <a:extLst>
              <a:ext uri="{FF2B5EF4-FFF2-40B4-BE49-F238E27FC236}">
                <a16:creationId xmlns:a16="http://schemas.microsoft.com/office/drawing/2014/main" id="{2114B2F6-9B5E-AA44-8C1A-D4C5F667BEFE}"/>
              </a:ext>
            </a:extLst>
          </p:cNvPr>
          <p:cNvSpPr>
            <a:spLocks noGrp="1"/>
          </p:cNvSpPr>
          <p:nvPr>
            <p:ph type="pic" sz="quarter" idx="25"/>
          </p:nvPr>
        </p:nvSpPr>
        <p:spPr>
          <a:xfrm>
            <a:off x="6102170" y="2293495"/>
            <a:ext cx="3038156" cy="2271009"/>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p>
        </p:txBody>
      </p:sp>
      <p:sp>
        <p:nvSpPr>
          <p:cNvPr id="12" name="Picture Placeholder 2">
            <a:extLst>
              <a:ext uri="{FF2B5EF4-FFF2-40B4-BE49-F238E27FC236}">
                <a16:creationId xmlns:a16="http://schemas.microsoft.com/office/drawing/2014/main" id="{763931B8-12D9-CA4D-9AAC-FE25E377D084}"/>
              </a:ext>
            </a:extLst>
          </p:cNvPr>
          <p:cNvSpPr>
            <a:spLocks noGrp="1"/>
          </p:cNvSpPr>
          <p:nvPr>
            <p:ph type="pic" sz="quarter" idx="26"/>
          </p:nvPr>
        </p:nvSpPr>
        <p:spPr>
          <a:xfrm>
            <a:off x="9153844" y="2293495"/>
            <a:ext cx="3038156" cy="2271009"/>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p>
        </p:txBody>
      </p:sp>
      <p:sp>
        <p:nvSpPr>
          <p:cNvPr id="13" name="Picture Placeholder 2">
            <a:extLst>
              <a:ext uri="{FF2B5EF4-FFF2-40B4-BE49-F238E27FC236}">
                <a16:creationId xmlns:a16="http://schemas.microsoft.com/office/drawing/2014/main" id="{051A84E2-8C2C-2743-9897-3FADC6E3DA9E}"/>
              </a:ext>
            </a:extLst>
          </p:cNvPr>
          <p:cNvSpPr>
            <a:spLocks noGrp="1"/>
          </p:cNvSpPr>
          <p:nvPr>
            <p:ph type="pic" sz="quarter" idx="27"/>
          </p:nvPr>
        </p:nvSpPr>
        <p:spPr>
          <a:xfrm>
            <a:off x="1838" y="2293495"/>
            <a:ext cx="3038156" cy="2271009"/>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p>
        </p:txBody>
      </p:sp>
      <p:sp>
        <p:nvSpPr>
          <p:cNvPr id="14" name="Текст 3">
            <a:extLst>
              <a:ext uri="{FF2B5EF4-FFF2-40B4-BE49-F238E27FC236}">
                <a16:creationId xmlns:a16="http://schemas.microsoft.com/office/drawing/2014/main" id="{EA504BDA-100C-1A41-B74F-CDF7491E5F9D}"/>
              </a:ext>
            </a:extLst>
          </p:cNvPr>
          <p:cNvSpPr>
            <a:spLocks noGrp="1"/>
          </p:cNvSpPr>
          <p:nvPr>
            <p:ph type="body" sz="quarter" idx="21" hasCustomPrompt="1"/>
          </p:nvPr>
        </p:nvSpPr>
        <p:spPr>
          <a:xfrm>
            <a:off x="273781" y="4757348"/>
            <a:ext cx="2437521" cy="548299"/>
          </a:xfrm>
          <a:prstGeom prst="rect">
            <a:avLst/>
          </a:prstGeom>
        </p:spPr>
        <p:txBody>
          <a:bodyPr>
            <a:normAutofit/>
          </a:bodyPr>
          <a:lstStyle>
            <a:lvl1pPr algn="ctr">
              <a:defRPr lang="en-US" sz="1600" b="0" i="0" baseline="0" dirty="0">
                <a:solidFill>
                  <a:schemeClr val="tx2"/>
                </a:solidFill>
                <a:latin typeface="+mn-lt"/>
                <a:ea typeface="Tahoma" charset="0"/>
                <a:cs typeface="Tahoma" charset="0"/>
              </a:defRPr>
            </a:lvl1pPr>
          </a:lstStyle>
          <a:p>
            <a:pPr marL="0" lvl="0" indent="0">
              <a:lnSpc>
                <a:spcPct val="150000"/>
              </a:lnSpc>
              <a:buNone/>
            </a:pPr>
            <a:r>
              <a:rPr lang="en-US" dirty="0"/>
              <a:t>Sample Text</a:t>
            </a:r>
          </a:p>
        </p:txBody>
      </p:sp>
      <p:sp>
        <p:nvSpPr>
          <p:cNvPr id="15" name="Текст 3">
            <a:extLst>
              <a:ext uri="{FF2B5EF4-FFF2-40B4-BE49-F238E27FC236}">
                <a16:creationId xmlns:a16="http://schemas.microsoft.com/office/drawing/2014/main" id="{6625AB02-8FFA-A54B-9225-5DDA333EBE23}"/>
              </a:ext>
            </a:extLst>
          </p:cNvPr>
          <p:cNvSpPr>
            <a:spLocks noGrp="1"/>
          </p:cNvSpPr>
          <p:nvPr>
            <p:ph type="body" sz="quarter" idx="28" hasCustomPrompt="1"/>
          </p:nvPr>
        </p:nvSpPr>
        <p:spPr>
          <a:xfrm>
            <a:off x="3399753" y="4757348"/>
            <a:ext cx="2437521" cy="548299"/>
          </a:xfrm>
          <a:prstGeom prst="rect">
            <a:avLst/>
          </a:prstGeom>
        </p:spPr>
        <p:txBody>
          <a:bodyPr>
            <a:normAutofit/>
          </a:bodyPr>
          <a:lstStyle>
            <a:lvl1pPr algn="ctr">
              <a:defRPr lang="en-US" sz="1600" b="0" i="0" baseline="0" dirty="0">
                <a:solidFill>
                  <a:schemeClr val="tx2"/>
                </a:solidFill>
                <a:latin typeface="+mn-lt"/>
                <a:ea typeface="Tahoma" charset="0"/>
                <a:cs typeface="Tahoma" charset="0"/>
              </a:defRPr>
            </a:lvl1pPr>
          </a:lstStyle>
          <a:p>
            <a:pPr marL="0" lvl="0" indent="0">
              <a:lnSpc>
                <a:spcPct val="150000"/>
              </a:lnSpc>
              <a:buNone/>
            </a:pPr>
            <a:r>
              <a:rPr lang="en-US" dirty="0"/>
              <a:t>Sample Text</a:t>
            </a:r>
          </a:p>
        </p:txBody>
      </p:sp>
      <p:sp>
        <p:nvSpPr>
          <p:cNvPr id="16" name="Текст 3">
            <a:extLst>
              <a:ext uri="{FF2B5EF4-FFF2-40B4-BE49-F238E27FC236}">
                <a16:creationId xmlns:a16="http://schemas.microsoft.com/office/drawing/2014/main" id="{5107C167-457F-CA4E-B5CB-958E00B3439B}"/>
              </a:ext>
            </a:extLst>
          </p:cNvPr>
          <p:cNvSpPr>
            <a:spLocks noGrp="1"/>
          </p:cNvSpPr>
          <p:nvPr>
            <p:ph type="body" sz="quarter" idx="29" hasCustomPrompt="1"/>
          </p:nvPr>
        </p:nvSpPr>
        <p:spPr>
          <a:xfrm>
            <a:off x="6334339" y="4757348"/>
            <a:ext cx="2437521" cy="548299"/>
          </a:xfrm>
          <a:prstGeom prst="rect">
            <a:avLst/>
          </a:prstGeom>
        </p:spPr>
        <p:txBody>
          <a:bodyPr>
            <a:normAutofit/>
          </a:bodyPr>
          <a:lstStyle>
            <a:lvl1pPr algn="ctr">
              <a:defRPr lang="en-US" sz="1600" b="0" i="0" baseline="0" dirty="0">
                <a:solidFill>
                  <a:schemeClr val="tx2"/>
                </a:solidFill>
                <a:latin typeface="+mn-lt"/>
                <a:ea typeface="Tahoma" charset="0"/>
                <a:cs typeface="Tahoma" charset="0"/>
              </a:defRPr>
            </a:lvl1pPr>
          </a:lstStyle>
          <a:p>
            <a:pPr marL="0" lvl="0" indent="0">
              <a:lnSpc>
                <a:spcPct val="150000"/>
              </a:lnSpc>
              <a:buNone/>
            </a:pPr>
            <a:r>
              <a:rPr lang="en-US" dirty="0"/>
              <a:t>Sample Text</a:t>
            </a:r>
          </a:p>
        </p:txBody>
      </p:sp>
      <p:sp>
        <p:nvSpPr>
          <p:cNvPr id="17" name="Текст 3">
            <a:extLst>
              <a:ext uri="{FF2B5EF4-FFF2-40B4-BE49-F238E27FC236}">
                <a16:creationId xmlns:a16="http://schemas.microsoft.com/office/drawing/2014/main" id="{170F710B-2FE1-7948-B7DA-AC8C57BAE2D5}"/>
              </a:ext>
            </a:extLst>
          </p:cNvPr>
          <p:cNvSpPr>
            <a:spLocks noGrp="1"/>
          </p:cNvSpPr>
          <p:nvPr>
            <p:ph type="body" sz="quarter" idx="30" hasCustomPrompt="1"/>
          </p:nvPr>
        </p:nvSpPr>
        <p:spPr>
          <a:xfrm>
            <a:off x="9534739" y="4757348"/>
            <a:ext cx="2437521" cy="548299"/>
          </a:xfrm>
          <a:prstGeom prst="rect">
            <a:avLst/>
          </a:prstGeom>
        </p:spPr>
        <p:txBody>
          <a:bodyPr>
            <a:normAutofit/>
          </a:bodyPr>
          <a:lstStyle>
            <a:lvl1pPr algn="ctr">
              <a:defRPr lang="en-US" sz="1600" b="0" i="0" baseline="0" dirty="0">
                <a:solidFill>
                  <a:schemeClr val="tx2"/>
                </a:solidFill>
                <a:latin typeface="+mn-lt"/>
                <a:ea typeface="Tahoma" charset="0"/>
                <a:cs typeface="Tahoma" charset="0"/>
              </a:defRPr>
            </a:lvl1pPr>
          </a:lstStyle>
          <a:p>
            <a:pPr marL="0" lvl="0" indent="0">
              <a:lnSpc>
                <a:spcPct val="150000"/>
              </a:lnSpc>
              <a:buNone/>
            </a:pPr>
            <a:r>
              <a:rPr lang="en-US" dirty="0"/>
              <a:t>Sample Text</a:t>
            </a:r>
          </a:p>
        </p:txBody>
      </p:sp>
    </p:spTree>
    <p:extLst>
      <p:ext uri="{BB962C8B-B14F-4D97-AF65-F5344CB8AC3E}">
        <p14:creationId xmlns:p14="http://schemas.microsoft.com/office/powerpoint/2010/main" val="23945089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Color Slide">
    <p:spTree>
      <p:nvGrpSpPr>
        <p:cNvPr id="1" name=""/>
        <p:cNvGrpSpPr/>
        <p:nvPr/>
      </p:nvGrpSpPr>
      <p:grpSpPr>
        <a:xfrm>
          <a:off x="0" y="0"/>
          <a:ext cx="0" cy="0"/>
          <a:chOff x="0" y="0"/>
          <a:chExt cx="0" cy="0"/>
        </a:xfrm>
      </p:grpSpPr>
      <p:sp>
        <p:nvSpPr>
          <p:cNvPr id="8" name="Прямоугольник 12">
            <a:extLst>
              <a:ext uri="{FF2B5EF4-FFF2-40B4-BE49-F238E27FC236}">
                <a16:creationId xmlns:a16="http://schemas.microsoft.com/office/drawing/2014/main" id="{D10E48BE-F25D-9947-B280-6CD7B69429FA}"/>
              </a:ext>
            </a:extLst>
          </p:cNvPr>
          <p:cNvSpPr/>
          <p:nvPr userDrawn="1"/>
        </p:nvSpPr>
        <p:spPr>
          <a:xfrm>
            <a:off x="6092048" y="4580731"/>
            <a:ext cx="6099952" cy="2277269"/>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3" name="Footer Placeholder 2">
            <a:extLst>
              <a:ext uri="{FF2B5EF4-FFF2-40B4-BE49-F238E27FC236}">
                <a16:creationId xmlns:a16="http://schemas.microsoft.com/office/drawing/2014/main" id="{6D2655A9-DB8F-2445-AECB-559CD94CBFF1}"/>
              </a:ext>
            </a:extLst>
          </p:cNvPr>
          <p:cNvSpPr>
            <a:spLocks noGrp="1"/>
          </p:cNvSpPr>
          <p:nvPr>
            <p:ph type="ftr" sz="quarter" idx="10"/>
          </p:nvPr>
        </p:nvSpPr>
        <p:spPr/>
        <p:txBody>
          <a:bodyPr/>
          <a:lstStyle/>
          <a:p>
            <a:r>
              <a:rPr lang="en-US"/>
              <a:t>www.nachc.org</a:t>
            </a:r>
            <a:endParaRPr lang="en-US" dirty="0"/>
          </a:p>
        </p:txBody>
      </p:sp>
      <p:sp>
        <p:nvSpPr>
          <p:cNvPr id="4" name="Slide Number Placeholder 3">
            <a:extLst>
              <a:ext uri="{FF2B5EF4-FFF2-40B4-BE49-F238E27FC236}">
                <a16:creationId xmlns:a16="http://schemas.microsoft.com/office/drawing/2014/main" id="{18199930-44B6-3E47-B177-BCEFA66F5F07}"/>
              </a:ext>
            </a:extLst>
          </p:cNvPr>
          <p:cNvSpPr>
            <a:spLocks noGrp="1"/>
          </p:cNvSpPr>
          <p:nvPr>
            <p:ph type="sldNum" sz="quarter" idx="11"/>
          </p:nvPr>
        </p:nvSpPr>
        <p:spPr/>
        <p:txBody>
          <a:bodyPr/>
          <a:lstStyle/>
          <a:p>
            <a:r>
              <a:rPr lang="en-US">
                <a:solidFill>
                  <a:schemeClr val="accent1"/>
                </a:solidFill>
              </a:rPr>
              <a:t>|</a:t>
            </a:r>
            <a:r>
              <a:rPr lang="en-US"/>
              <a:t> </a:t>
            </a:r>
            <a:fld id="{E1AB07C4-F4AD-C942-BAEA-67B4CA5A8891}" type="slidenum">
              <a:rPr lang="en-US" smtClean="0">
                <a:solidFill>
                  <a:schemeClr val="tx2"/>
                </a:solidFill>
              </a:rPr>
              <a:pPr/>
              <a:t>‹#›</a:t>
            </a:fld>
            <a:endParaRPr lang="en-US" dirty="0">
              <a:solidFill>
                <a:schemeClr val="tx2"/>
              </a:solidFill>
            </a:endParaRPr>
          </a:p>
        </p:txBody>
      </p:sp>
      <p:sp>
        <p:nvSpPr>
          <p:cNvPr id="5" name="Прямоугольник 1">
            <a:extLst>
              <a:ext uri="{FF2B5EF4-FFF2-40B4-BE49-F238E27FC236}">
                <a16:creationId xmlns:a16="http://schemas.microsoft.com/office/drawing/2014/main" id="{B4A55A54-66B9-B348-9EB6-331E2D3F4BB6}"/>
              </a:ext>
            </a:extLst>
          </p:cNvPr>
          <p:cNvSpPr/>
          <p:nvPr userDrawn="1"/>
        </p:nvSpPr>
        <p:spPr>
          <a:xfrm>
            <a:off x="1" y="1"/>
            <a:ext cx="12192000" cy="458092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6" name="Прямоугольник 11">
            <a:extLst>
              <a:ext uri="{FF2B5EF4-FFF2-40B4-BE49-F238E27FC236}">
                <a16:creationId xmlns:a16="http://schemas.microsoft.com/office/drawing/2014/main" id="{09E517DC-705D-E742-8808-B85D4886C4DF}"/>
              </a:ext>
            </a:extLst>
          </p:cNvPr>
          <p:cNvSpPr/>
          <p:nvPr userDrawn="1"/>
        </p:nvSpPr>
        <p:spPr>
          <a:xfrm>
            <a:off x="532150" y="0"/>
            <a:ext cx="2533779" cy="674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Заголовок 1">
            <a:extLst>
              <a:ext uri="{FF2B5EF4-FFF2-40B4-BE49-F238E27FC236}">
                <a16:creationId xmlns:a16="http://schemas.microsoft.com/office/drawing/2014/main" id="{CD6181D4-27DB-5843-95B7-451623DBD416}"/>
              </a:ext>
            </a:extLst>
          </p:cNvPr>
          <p:cNvSpPr>
            <a:spLocks noGrp="1"/>
          </p:cNvSpPr>
          <p:nvPr>
            <p:ph type="title" hasCustomPrompt="1"/>
          </p:nvPr>
        </p:nvSpPr>
        <p:spPr>
          <a:xfrm>
            <a:off x="773511" y="624979"/>
            <a:ext cx="5637923"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bg1"/>
                </a:solidFill>
                <a:latin typeface="+mj-lt"/>
                <a:ea typeface="Tahoma" charset="0"/>
                <a:cs typeface="Tahoma" charset="0"/>
              </a:defRPr>
            </a:lvl1pPr>
          </a:lstStyle>
          <a:p>
            <a:r>
              <a:rPr lang="en-US" dirty="0"/>
              <a:t>FULL COLOR </a:t>
            </a:r>
            <a:br>
              <a:rPr lang="en-US" dirty="0"/>
            </a:br>
            <a:r>
              <a:rPr lang="en-US" dirty="0"/>
              <a:t>LAYOUT</a:t>
            </a:r>
            <a:endParaRPr lang="ru-RU" dirty="0"/>
          </a:p>
        </p:txBody>
      </p:sp>
      <p:sp>
        <p:nvSpPr>
          <p:cNvPr id="9" name="Текст 3">
            <a:extLst>
              <a:ext uri="{FF2B5EF4-FFF2-40B4-BE49-F238E27FC236}">
                <a16:creationId xmlns:a16="http://schemas.microsoft.com/office/drawing/2014/main" id="{22FDD866-CA74-3440-9594-DD67770BF9F8}"/>
              </a:ext>
            </a:extLst>
          </p:cNvPr>
          <p:cNvSpPr>
            <a:spLocks noGrp="1"/>
          </p:cNvSpPr>
          <p:nvPr>
            <p:ph type="body" sz="quarter" idx="21" hasCustomPrompt="1"/>
          </p:nvPr>
        </p:nvSpPr>
        <p:spPr>
          <a:xfrm>
            <a:off x="773511" y="2539926"/>
            <a:ext cx="5322489" cy="1336145"/>
          </a:xfrm>
          <a:prstGeom prst="rect">
            <a:avLst/>
          </a:prstGeom>
        </p:spPr>
        <p:txBody>
          <a:bodyPr>
            <a:normAutofit/>
          </a:bodyPr>
          <a:lstStyle>
            <a:lvl1pPr defTabSz="914400">
              <a:lnSpc>
                <a:spcPct val="100000"/>
              </a:lnSpc>
              <a:spcBef>
                <a:spcPts val="0"/>
              </a:spcBef>
              <a:defRPr lang="en-US" sz="2000" b="0" i="0" baseline="0" dirty="0">
                <a:solidFill>
                  <a:schemeClr val="bg1"/>
                </a:solidFill>
                <a:latin typeface="+mn-lt"/>
                <a:ea typeface="Tahoma" charset="0"/>
                <a:cs typeface="Tahoma" charset="0"/>
              </a:defRPr>
            </a:lvl1pPr>
          </a:lstStyle>
          <a:p>
            <a:pPr marL="0" lvl="0" indent="0">
              <a:lnSpc>
                <a:spcPct val="150000"/>
              </a:lnSpc>
              <a:buNone/>
            </a:pPr>
            <a:r>
              <a:rPr lang="en-US" dirty="0"/>
              <a:t>Body text should be 20 pt. Calibri font, </a:t>
            </a:r>
            <a:br>
              <a:rPr lang="en-US" dirty="0"/>
            </a:br>
            <a:r>
              <a:rPr lang="en-US" dirty="0"/>
              <a:t>20 point font. </a:t>
            </a:r>
          </a:p>
        </p:txBody>
      </p:sp>
      <p:sp>
        <p:nvSpPr>
          <p:cNvPr id="10" name="Текст 3">
            <a:extLst>
              <a:ext uri="{FF2B5EF4-FFF2-40B4-BE49-F238E27FC236}">
                <a16:creationId xmlns:a16="http://schemas.microsoft.com/office/drawing/2014/main" id="{14BA4265-32CA-044E-B819-61164171DE51}"/>
              </a:ext>
            </a:extLst>
          </p:cNvPr>
          <p:cNvSpPr>
            <a:spLocks noGrp="1"/>
          </p:cNvSpPr>
          <p:nvPr>
            <p:ph type="body" sz="quarter" idx="22" hasCustomPrompt="1"/>
          </p:nvPr>
        </p:nvSpPr>
        <p:spPr>
          <a:xfrm>
            <a:off x="773511" y="4825926"/>
            <a:ext cx="5322489" cy="1336145"/>
          </a:xfrm>
          <a:prstGeom prst="rect">
            <a:avLst/>
          </a:prstGeom>
        </p:spPr>
        <p:txBody>
          <a:bodyPr>
            <a:normAutofit/>
          </a:bodyPr>
          <a:lstStyle>
            <a:lvl1pPr defTabSz="914400">
              <a:lnSpc>
                <a:spcPct val="100000"/>
              </a:lnSpc>
              <a:spcBef>
                <a:spcPts val="0"/>
              </a:spcBef>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20 pt. Calibri font, </a:t>
            </a:r>
            <a:br>
              <a:rPr lang="en-US" dirty="0"/>
            </a:br>
            <a:r>
              <a:rPr lang="en-US" dirty="0"/>
              <a:t>20 point font. </a:t>
            </a:r>
          </a:p>
        </p:txBody>
      </p:sp>
    </p:spTree>
    <p:extLst>
      <p:ext uri="{BB962C8B-B14F-4D97-AF65-F5344CB8AC3E}">
        <p14:creationId xmlns:p14="http://schemas.microsoft.com/office/powerpoint/2010/main" val="23833731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Resources Slide">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1728996-8AAC-1449-829E-A024E54929AE}"/>
              </a:ext>
            </a:extLst>
          </p:cNvPr>
          <p:cNvSpPr>
            <a:spLocks noGrp="1"/>
          </p:cNvSpPr>
          <p:nvPr>
            <p:ph type="ftr" sz="quarter" idx="10"/>
          </p:nvPr>
        </p:nvSpPr>
        <p:spPr/>
        <p:txBody>
          <a:bodyPr/>
          <a:lstStyle/>
          <a:p>
            <a:r>
              <a:rPr lang="en-US"/>
              <a:t>www.nachc.org</a:t>
            </a:r>
            <a:endParaRPr lang="en-US" dirty="0"/>
          </a:p>
        </p:txBody>
      </p:sp>
      <p:sp>
        <p:nvSpPr>
          <p:cNvPr id="4" name="Slide Number Placeholder 3">
            <a:extLst>
              <a:ext uri="{FF2B5EF4-FFF2-40B4-BE49-F238E27FC236}">
                <a16:creationId xmlns:a16="http://schemas.microsoft.com/office/drawing/2014/main" id="{C81E4F61-92FD-644F-90EC-81E6715A3FF1}"/>
              </a:ext>
            </a:extLst>
          </p:cNvPr>
          <p:cNvSpPr>
            <a:spLocks noGrp="1"/>
          </p:cNvSpPr>
          <p:nvPr>
            <p:ph type="sldNum" sz="quarter" idx="11"/>
          </p:nvPr>
        </p:nvSpPr>
        <p:spPr/>
        <p:txBody>
          <a:bodyPr/>
          <a:lstStyle/>
          <a:p>
            <a:r>
              <a:rPr lang="en-US">
                <a:solidFill>
                  <a:schemeClr val="accent1"/>
                </a:solidFill>
              </a:rPr>
              <a:t>|</a:t>
            </a:r>
            <a:r>
              <a:rPr lang="en-US"/>
              <a:t> </a:t>
            </a:r>
            <a:fld id="{E1AB07C4-F4AD-C942-BAEA-67B4CA5A8891}" type="slidenum">
              <a:rPr lang="en-US" smtClean="0">
                <a:solidFill>
                  <a:schemeClr val="tx2"/>
                </a:solidFill>
              </a:rPr>
              <a:pPr/>
              <a:t>‹#›</a:t>
            </a:fld>
            <a:endParaRPr lang="en-US" dirty="0">
              <a:solidFill>
                <a:schemeClr val="tx2"/>
              </a:solidFill>
            </a:endParaRPr>
          </a:p>
        </p:txBody>
      </p:sp>
      <p:sp>
        <p:nvSpPr>
          <p:cNvPr id="5" name="Прямоугольник 11">
            <a:extLst>
              <a:ext uri="{FF2B5EF4-FFF2-40B4-BE49-F238E27FC236}">
                <a16:creationId xmlns:a16="http://schemas.microsoft.com/office/drawing/2014/main" id="{B2B9FA5E-2408-A64F-9DAF-0FFBBB010DCE}"/>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Заголовок 1">
            <a:extLst>
              <a:ext uri="{FF2B5EF4-FFF2-40B4-BE49-F238E27FC236}">
                <a16:creationId xmlns:a16="http://schemas.microsoft.com/office/drawing/2014/main" id="{55804FCD-DEE7-B447-B68F-8CD3692453FC}"/>
              </a:ext>
            </a:extLst>
          </p:cNvPr>
          <p:cNvSpPr>
            <a:spLocks noGrp="1"/>
          </p:cNvSpPr>
          <p:nvPr>
            <p:ph type="title" hasCustomPrompt="1"/>
          </p:nvPr>
        </p:nvSpPr>
        <p:spPr>
          <a:xfrm>
            <a:off x="773511" y="624979"/>
            <a:ext cx="5637923"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HEALTH CENTER RESOURCES SLIDE</a:t>
            </a:r>
            <a:endParaRPr lang="ru-RU" dirty="0"/>
          </a:p>
        </p:txBody>
      </p:sp>
      <p:sp>
        <p:nvSpPr>
          <p:cNvPr id="7" name="TextBox 6">
            <a:extLst>
              <a:ext uri="{FF2B5EF4-FFF2-40B4-BE49-F238E27FC236}">
                <a16:creationId xmlns:a16="http://schemas.microsoft.com/office/drawing/2014/main" id="{39416B3F-8C8D-E749-9300-69A57FDF3A1B}"/>
              </a:ext>
            </a:extLst>
          </p:cNvPr>
          <p:cNvSpPr txBox="1"/>
          <p:nvPr userDrawn="1"/>
        </p:nvSpPr>
        <p:spPr>
          <a:xfrm>
            <a:off x="4038600" y="2538008"/>
            <a:ext cx="7660008" cy="784830"/>
          </a:xfrm>
          <a:prstGeom prst="rect">
            <a:avLst/>
          </a:prstGeom>
          <a:noFill/>
        </p:spPr>
        <p:txBody>
          <a:bodyPr wrap="square" rtlCol="0">
            <a:spAutoFit/>
          </a:bodyPr>
          <a:lstStyle/>
          <a:p>
            <a:r>
              <a:rPr lang="en-US" sz="2000" b="1" dirty="0">
                <a:solidFill>
                  <a:schemeClr val="accent1"/>
                </a:solidFill>
              </a:rPr>
              <a:t>ARE YOU LOOKING FOR RESOURCES?</a:t>
            </a:r>
            <a:br>
              <a:rPr lang="en-US" sz="2000" b="1" dirty="0">
                <a:solidFill>
                  <a:schemeClr val="tx2"/>
                </a:solidFill>
              </a:rPr>
            </a:br>
            <a:endParaRPr lang="en-US" sz="500" b="1" dirty="0">
              <a:solidFill>
                <a:schemeClr val="tx2"/>
              </a:solidFill>
            </a:endParaRPr>
          </a:p>
          <a:p>
            <a:r>
              <a:rPr lang="en-US" sz="2000" dirty="0">
                <a:solidFill>
                  <a:schemeClr val="tx2"/>
                </a:solidFill>
              </a:rPr>
              <a:t>Please visit our website </a:t>
            </a:r>
            <a:r>
              <a:rPr lang="en-US" sz="2000" b="1" i="0" dirty="0" err="1">
                <a:solidFill>
                  <a:schemeClr val="tx2"/>
                </a:solidFill>
              </a:rPr>
              <a:t>www.healthcenterinfo.org</a:t>
            </a:r>
            <a:endParaRPr lang="en-US" sz="2000" b="1" i="0" dirty="0">
              <a:solidFill>
                <a:schemeClr val="tx2"/>
              </a:solidFill>
            </a:endParaRPr>
          </a:p>
        </p:txBody>
      </p:sp>
      <p:pic>
        <p:nvPicPr>
          <p:cNvPr id="9" name="Picture 8">
            <a:hlinkClick r:id="rId2"/>
            <a:extLst>
              <a:ext uri="{FF2B5EF4-FFF2-40B4-BE49-F238E27FC236}">
                <a16:creationId xmlns:a16="http://schemas.microsoft.com/office/drawing/2014/main" id="{F4FB52DE-19FF-3F4E-B622-0A585908C097}"/>
              </a:ext>
            </a:extLst>
          </p:cNvPr>
          <p:cNvPicPr>
            <a:picLocks noChangeAspect="1"/>
          </p:cNvPicPr>
          <p:nvPr userDrawn="1"/>
        </p:nvPicPr>
        <p:blipFill>
          <a:blip r:embed="rId3"/>
          <a:stretch>
            <a:fillRect/>
          </a:stretch>
        </p:blipFill>
        <p:spPr>
          <a:xfrm>
            <a:off x="4075175" y="3657600"/>
            <a:ext cx="5401729" cy="1295400"/>
          </a:xfrm>
          <a:prstGeom prst="rect">
            <a:avLst/>
          </a:prstGeom>
        </p:spPr>
      </p:pic>
    </p:spTree>
    <p:extLst>
      <p:ext uri="{BB962C8B-B14F-4D97-AF65-F5344CB8AC3E}">
        <p14:creationId xmlns:p14="http://schemas.microsoft.com/office/powerpoint/2010/main" val="386948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Social Media Slide">
    <p:bg>
      <p:bgPr>
        <a:solidFill>
          <a:schemeClr val="tx2"/>
        </a:solidFill>
        <a:effectLst/>
      </p:bgPr>
    </p:bg>
    <p:spTree>
      <p:nvGrpSpPr>
        <p:cNvPr id="1" name=""/>
        <p:cNvGrpSpPr/>
        <p:nvPr/>
      </p:nvGrpSpPr>
      <p:grpSpPr>
        <a:xfrm>
          <a:off x="0" y="0"/>
          <a:ext cx="0" cy="0"/>
          <a:chOff x="0" y="0"/>
          <a:chExt cx="0" cy="0"/>
        </a:xfrm>
      </p:grpSpPr>
      <p:sp>
        <p:nvSpPr>
          <p:cNvPr id="8" name="Прямоугольник 11">
            <a:extLst>
              <a:ext uri="{FF2B5EF4-FFF2-40B4-BE49-F238E27FC236}">
                <a16:creationId xmlns:a16="http://schemas.microsoft.com/office/drawing/2014/main" id="{E87C36F9-7A26-B44A-9A5A-58BEAA2B3090}"/>
              </a:ext>
            </a:extLst>
          </p:cNvPr>
          <p:cNvSpPr/>
          <p:nvPr userDrawn="1"/>
        </p:nvSpPr>
        <p:spPr>
          <a:xfrm>
            <a:off x="532150" y="0"/>
            <a:ext cx="2533779" cy="674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10" name="Изображение 27">
            <a:extLst>
              <a:ext uri="{FF2B5EF4-FFF2-40B4-BE49-F238E27FC236}">
                <a16:creationId xmlns:a16="http://schemas.microsoft.com/office/drawing/2014/main" id="{68EE3F2A-A6AB-8E4A-AD6C-8B7F855053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8298269" y="516835"/>
            <a:ext cx="2708367" cy="5824330"/>
          </a:xfrm>
          <a:prstGeom prst="rect">
            <a:avLst/>
          </a:prstGeom>
        </p:spPr>
      </p:pic>
      <p:sp>
        <p:nvSpPr>
          <p:cNvPr id="11" name="Рисунок 13">
            <a:extLst>
              <a:ext uri="{FF2B5EF4-FFF2-40B4-BE49-F238E27FC236}">
                <a16:creationId xmlns:a16="http://schemas.microsoft.com/office/drawing/2014/main" id="{5E095459-FE68-644C-BA08-50B964ABD037}"/>
              </a:ext>
            </a:extLst>
          </p:cNvPr>
          <p:cNvSpPr>
            <a:spLocks noGrp="1"/>
          </p:cNvSpPr>
          <p:nvPr>
            <p:ph type="pic" sz="quarter" idx="25" hasCustomPrompt="1"/>
          </p:nvPr>
        </p:nvSpPr>
        <p:spPr>
          <a:xfrm>
            <a:off x="8298269" y="723222"/>
            <a:ext cx="2413209" cy="5411556"/>
          </a:xfrm>
          <a:custGeom>
            <a:avLst/>
            <a:gdLst>
              <a:gd name="connsiteX0" fmla="*/ 466924 w 4408266"/>
              <a:gd name="connsiteY0" fmla="*/ 0 h 9420405"/>
              <a:gd name="connsiteX1" fmla="*/ 1057794 w 4408266"/>
              <a:gd name="connsiteY1" fmla="*/ 0 h 9420405"/>
              <a:gd name="connsiteX2" fmla="*/ 1057794 w 4408266"/>
              <a:gd name="connsiteY2" fmla="*/ 111037 h 9420405"/>
              <a:gd name="connsiteX3" fmla="*/ 1248692 w 4408266"/>
              <a:gd name="connsiteY3" fmla="*/ 301936 h 9420405"/>
              <a:gd name="connsiteX4" fmla="*/ 3161000 w 4408266"/>
              <a:gd name="connsiteY4" fmla="*/ 301936 h 9420405"/>
              <a:gd name="connsiteX5" fmla="*/ 3351900 w 4408266"/>
              <a:gd name="connsiteY5" fmla="*/ 111037 h 9420405"/>
              <a:gd name="connsiteX6" fmla="*/ 3351900 w 4408266"/>
              <a:gd name="connsiteY6" fmla="*/ 0 h 9420405"/>
              <a:gd name="connsiteX7" fmla="*/ 3941342 w 4408266"/>
              <a:gd name="connsiteY7" fmla="*/ 0 h 9420405"/>
              <a:gd name="connsiteX8" fmla="*/ 4408266 w 4408266"/>
              <a:gd name="connsiteY8" fmla="*/ 466923 h 9420405"/>
              <a:gd name="connsiteX9" fmla="*/ 4408266 w 4408266"/>
              <a:gd name="connsiteY9" fmla="*/ 8953482 h 9420405"/>
              <a:gd name="connsiteX10" fmla="*/ 3941342 w 4408266"/>
              <a:gd name="connsiteY10" fmla="*/ 9420405 h 9420405"/>
              <a:gd name="connsiteX11" fmla="*/ 466924 w 4408266"/>
              <a:gd name="connsiteY11" fmla="*/ 9420405 h 9420405"/>
              <a:gd name="connsiteX12" fmla="*/ 0 w 4408266"/>
              <a:gd name="connsiteY12" fmla="*/ 8953482 h 9420405"/>
              <a:gd name="connsiteX13" fmla="*/ 0 w 4408266"/>
              <a:gd name="connsiteY13" fmla="*/ 466923 h 9420405"/>
              <a:gd name="connsiteX14" fmla="*/ 466924 w 4408266"/>
              <a:gd name="connsiteY14" fmla="*/ 0 h 9420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08266" h="9420405">
                <a:moveTo>
                  <a:pt x="466924" y="0"/>
                </a:moveTo>
                <a:lnTo>
                  <a:pt x="1057794" y="0"/>
                </a:lnTo>
                <a:lnTo>
                  <a:pt x="1057794" y="111037"/>
                </a:lnTo>
                <a:cubicBezTo>
                  <a:pt x="1057794" y="216468"/>
                  <a:pt x="1143262" y="301936"/>
                  <a:pt x="1248692" y="301936"/>
                </a:cubicBezTo>
                <a:lnTo>
                  <a:pt x="3161000" y="301936"/>
                </a:lnTo>
                <a:cubicBezTo>
                  <a:pt x="3266430" y="301936"/>
                  <a:pt x="3351900" y="216468"/>
                  <a:pt x="3351900" y="111037"/>
                </a:cubicBezTo>
                <a:lnTo>
                  <a:pt x="3351900" y="0"/>
                </a:lnTo>
                <a:lnTo>
                  <a:pt x="3941342" y="0"/>
                </a:lnTo>
                <a:cubicBezTo>
                  <a:pt x="4199216" y="0"/>
                  <a:pt x="4408266" y="209049"/>
                  <a:pt x="4408266" y="466923"/>
                </a:cubicBezTo>
                <a:lnTo>
                  <a:pt x="4408266" y="8953482"/>
                </a:lnTo>
                <a:cubicBezTo>
                  <a:pt x="4408266" y="9211356"/>
                  <a:pt x="4199216" y="9420405"/>
                  <a:pt x="3941342" y="9420405"/>
                </a:cubicBezTo>
                <a:lnTo>
                  <a:pt x="466924" y="9420405"/>
                </a:lnTo>
                <a:cubicBezTo>
                  <a:pt x="209050" y="9420405"/>
                  <a:pt x="0" y="9211356"/>
                  <a:pt x="0" y="8953482"/>
                </a:cubicBezTo>
                <a:lnTo>
                  <a:pt x="0" y="466923"/>
                </a:lnTo>
                <a:cubicBezTo>
                  <a:pt x="0" y="209049"/>
                  <a:pt x="209050" y="0"/>
                  <a:pt x="466924" y="0"/>
                </a:cubicBezTo>
                <a:close/>
              </a:path>
            </a:pathLst>
          </a:custGeom>
          <a:pattFill prst="lgCheck">
            <a:fgClr>
              <a:schemeClr val="bg1"/>
            </a:fgClr>
            <a:bgClr>
              <a:schemeClr val="bg1">
                <a:lumMod val="75000"/>
              </a:schemeClr>
            </a:bgClr>
          </a:pattFill>
          <a:ln>
            <a:noFill/>
          </a:ln>
          <a:effectLst/>
          <a:scene3d>
            <a:camera prst="perspectiveFront">
              <a:rot lat="0" lon="899971" rev="0"/>
            </a:camera>
            <a:lightRig rig="threePt" dir="t"/>
          </a:scene3d>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a:solidFill>
                  <a:schemeClr val="lt1"/>
                </a:solidFill>
              </a:defRPr>
            </a:lvl1pPr>
          </a:lstStyle>
          <a:p>
            <a:pPr lvl="0" algn="ctr"/>
            <a:r>
              <a:rPr lang="en-US" dirty="0"/>
              <a:t>Click icon to add picture\</a:t>
            </a:r>
          </a:p>
        </p:txBody>
      </p:sp>
      <p:sp>
        <p:nvSpPr>
          <p:cNvPr id="12" name="Заголовок 1">
            <a:extLst>
              <a:ext uri="{FF2B5EF4-FFF2-40B4-BE49-F238E27FC236}">
                <a16:creationId xmlns:a16="http://schemas.microsoft.com/office/drawing/2014/main" id="{572FFAFA-4F81-754F-9603-DA0D28786A9F}"/>
              </a:ext>
            </a:extLst>
          </p:cNvPr>
          <p:cNvSpPr>
            <a:spLocks noGrp="1"/>
          </p:cNvSpPr>
          <p:nvPr>
            <p:ph type="title" hasCustomPrompt="1"/>
          </p:nvPr>
        </p:nvSpPr>
        <p:spPr>
          <a:xfrm>
            <a:off x="773511" y="624979"/>
            <a:ext cx="5637923"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bg1"/>
                </a:solidFill>
                <a:latin typeface="+mj-lt"/>
                <a:ea typeface="Tahoma" charset="0"/>
                <a:cs typeface="Tahoma" charset="0"/>
              </a:defRPr>
            </a:lvl1pPr>
          </a:lstStyle>
          <a:p>
            <a:r>
              <a:rPr lang="en-US" dirty="0"/>
              <a:t>FOLLOW </a:t>
            </a:r>
            <a:br>
              <a:rPr lang="en-US" dirty="0"/>
            </a:br>
            <a:r>
              <a:rPr lang="en-US" dirty="0"/>
              <a:t>@NACHC</a:t>
            </a:r>
            <a:endParaRPr lang="ru-RU" dirty="0"/>
          </a:p>
        </p:txBody>
      </p:sp>
      <p:sp>
        <p:nvSpPr>
          <p:cNvPr id="6" name="Текст 3">
            <a:extLst>
              <a:ext uri="{FF2B5EF4-FFF2-40B4-BE49-F238E27FC236}">
                <a16:creationId xmlns:a16="http://schemas.microsoft.com/office/drawing/2014/main" id="{BE52EC39-9C26-0A4E-B26F-FB5B27D5CA3F}"/>
              </a:ext>
            </a:extLst>
          </p:cNvPr>
          <p:cNvSpPr>
            <a:spLocks noGrp="1"/>
          </p:cNvSpPr>
          <p:nvPr>
            <p:ph type="body" sz="quarter" idx="21" hasCustomPrompt="1"/>
          </p:nvPr>
        </p:nvSpPr>
        <p:spPr>
          <a:xfrm>
            <a:off x="1676400" y="2438400"/>
            <a:ext cx="1828799" cy="609600"/>
          </a:xfrm>
          <a:prstGeom prst="rect">
            <a:avLst/>
          </a:prstGeom>
        </p:spPr>
        <p:txBody>
          <a:bodyPr>
            <a:normAutofit/>
          </a:bodyPr>
          <a:lstStyle>
            <a:lvl1pPr>
              <a:defRPr lang="en-US" sz="2500" b="0" i="0" baseline="0" dirty="0">
                <a:solidFill>
                  <a:schemeClr val="bg1"/>
                </a:solidFill>
                <a:latin typeface="+mn-lt"/>
                <a:ea typeface="Tahoma" charset="0"/>
                <a:cs typeface="Tahoma" charset="0"/>
              </a:defRPr>
            </a:lvl1pPr>
          </a:lstStyle>
          <a:p>
            <a:pPr marL="0" lvl="0" indent="0">
              <a:lnSpc>
                <a:spcPct val="150000"/>
              </a:lnSpc>
              <a:buNone/>
            </a:pPr>
            <a:r>
              <a:rPr lang="en-US" dirty="0"/>
              <a:t>Twitter</a:t>
            </a:r>
            <a:br>
              <a:rPr lang="en-US" dirty="0"/>
            </a:br>
            <a:endParaRPr lang="en-US" dirty="0"/>
          </a:p>
        </p:txBody>
      </p:sp>
      <p:pic>
        <p:nvPicPr>
          <p:cNvPr id="2" name="Picture 1">
            <a:extLst>
              <a:ext uri="{FF2B5EF4-FFF2-40B4-BE49-F238E27FC236}">
                <a16:creationId xmlns:a16="http://schemas.microsoft.com/office/drawing/2014/main" id="{0D7DEB78-6A37-9E48-B3E1-365C0ADFD373}"/>
              </a:ext>
            </a:extLst>
          </p:cNvPr>
          <p:cNvPicPr>
            <a:picLocks noChangeAspect="1"/>
          </p:cNvPicPr>
          <p:nvPr userDrawn="1"/>
        </p:nvPicPr>
        <p:blipFill>
          <a:blip r:embed="rId3"/>
          <a:stretch>
            <a:fillRect/>
          </a:stretch>
        </p:blipFill>
        <p:spPr>
          <a:xfrm>
            <a:off x="816936" y="2539926"/>
            <a:ext cx="635000" cy="635000"/>
          </a:xfrm>
          <a:prstGeom prst="rect">
            <a:avLst/>
          </a:prstGeom>
        </p:spPr>
      </p:pic>
      <p:pic>
        <p:nvPicPr>
          <p:cNvPr id="3" name="Picture 2">
            <a:extLst>
              <a:ext uri="{FF2B5EF4-FFF2-40B4-BE49-F238E27FC236}">
                <a16:creationId xmlns:a16="http://schemas.microsoft.com/office/drawing/2014/main" id="{C768B628-B05D-5F4E-A995-00C69A11CB53}"/>
              </a:ext>
            </a:extLst>
          </p:cNvPr>
          <p:cNvPicPr>
            <a:picLocks noChangeAspect="1"/>
          </p:cNvPicPr>
          <p:nvPr userDrawn="1"/>
        </p:nvPicPr>
        <p:blipFill>
          <a:blip r:embed="rId4"/>
          <a:stretch>
            <a:fillRect/>
          </a:stretch>
        </p:blipFill>
        <p:spPr>
          <a:xfrm>
            <a:off x="826576" y="3338099"/>
            <a:ext cx="635000" cy="635000"/>
          </a:xfrm>
          <a:prstGeom prst="rect">
            <a:avLst/>
          </a:prstGeom>
        </p:spPr>
      </p:pic>
      <p:pic>
        <p:nvPicPr>
          <p:cNvPr id="4" name="Picture 3">
            <a:extLst>
              <a:ext uri="{FF2B5EF4-FFF2-40B4-BE49-F238E27FC236}">
                <a16:creationId xmlns:a16="http://schemas.microsoft.com/office/drawing/2014/main" id="{8BF0997E-E7FB-BE4F-8EFB-4DD90C29C2FE}"/>
              </a:ext>
            </a:extLst>
          </p:cNvPr>
          <p:cNvPicPr>
            <a:picLocks noChangeAspect="1"/>
          </p:cNvPicPr>
          <p:nvPr userDrawn="1"/>
        </p:nvPicPr>
        <p:blipFill>
          <a:blip r:embed="rId5"/>
          <a:stretch>
            <a:fillRect/>
          </a:stretch>
        </p:blipFill>
        <p:spPr>
          <a:xfrm>
            <a:off x="826576" y="4136272"/>
            <a:ext cx="635000" cy="635000"/>
          </a:xfrm>
          <a:prstGeom prst="rect">
            <a:avLst/>
          </a:prstGeom>
        </p:spPr>
      </p:pic>
      <p:pic>
        <p:nvPicPr>
          <p:cNvPr id="5" name="Picture 4">
            <a:extLst>
              <a:ext uri="{FF2B5EF4-FFF2-40B4-BE49-F238E27FC236}">
                <a16:creationId xmlns:a16="http://schemas.microsoft.com/office/drawing/2014/main" id="{F08ABEF7-A6B2-964D-A8A7-F5AD2C1E879B}"/>
              </a:ext>
            </a:extLst>
          </p:cNvPr>
          <p:cNvPicPr>
            <a:picLocks noChangeAspect="1"/>
          </p:cNvPicPr>
          <p:nvPr userDrawn="1"/>
        </p:nvPicPr>
        <p:blipFill>
          <a:blip r:embed="rId6"/>
          <a:stretch>
            <a:fillRect/>
          </a:stretch>
        </p:blipFill>
        <p:spPr>
          <a:xfrm>
            <a:off x="838200" y="4934445"/>
            <a:ext cx="635000" cy="635000"/>
          </a:xfrm>
          <a:prstGeom prst="rect">
            <a:avLst/>
          </a:prstGeom>
        </p:spPr>
      </p:pic>
      <p:sp>
        <p:nvSpPr>
          <p:cNvPr id="15" name="Текст 3">
            <a:extLst>
              <a:ext uri="{FF2B5EF4-FFF2-40B4-BE49-F238E27FC236}">
                <a16:creationId xmlns:a16="http://schemas.microsoft.com/office/drawing/2014/main" id="{C4B476B3-A449-2744-8686-DE95C2C165FF}"/>
              </a:ext>
            </a:extLst>
          </p:cNvPr>
          <p:cNvSpPr>
            <a:spLocks noGrp="1"/>
          </p:cNvSpPr>
          <p:nvPr>
            <p:ph type="body" sz="quarter" idx="26" hasCustomPrompt="1"/>
          </p:nvPr>
        </p:nvSpPr>
        <p:spPr>
          <a:xfrm>
            <a:off x="1676400" y="3290807"/>
            <a:ext cx="1828799" cy="609600"/>
          </a:xfrm>
          <a:prstGeom prst="rect">
            <a:avLst/>
          </a:prstGeom>
        </p:spPr>
        <p:txBody>
          <a:bodyPr>
            <a:normAutofit/>
          </a:bodyPr>
          <a:lstStyle>
            <a:lvl1pPr>
              <a:defRPr lang="en-US" sz="2500" b="0" i="0" baseline="0" dirty="0">
                <a:solidFill>
                  <a:schemeClr val="bg1"/>
                </a:solidFill>
                <a:latin typeface="+mn-lt"/>
                <a:ea typeface="Tahoma" charset="0"/>
                <a:cs typeface="Tahoma" charset="0"/>
              </a:defRPr>
            </a:lvl1pPr>
          </a:lstStyle>
          <a:p>
            <a:pPr marL="0" lvl="0" indent="0">
              <a:lnSpc>
                <a:spcPct val="150000"/>
              </a:lnSpc>
              <a:buNone/>
            </a:pPr>
            <a:r>
              <a:rPr lang="en-US" dirty="0"/>
              <a:t>Facebook</a:t>
            </a:r>
            <a:br>
              <a:rPr lang="en-US" dirty="0"/>
            </a:br>
            <a:endParaRPr lang="en-US" dirty="0"/>
          </a:p>
        </p:txBody>
      </p:sp>
      <p:sp>
        <p:nvSpPr>
          <p:cNvPr id="16" name="Текст 3">
            <a:extLst>
              <a:ext uri="{FF2B5EF4-FFF2-40B4-BE49-F238E27FC236}">
                <a16:creationId xmlns:a16="http://schemas.microsoft.com/office/drawing/2014/main" id="{6CC63756-0F66-4342-A860-C84D66E8EFE1}"/>
              </a:ext>
            </a:extLst>
          </p:cNvPr>
          <p:cNvSpPr>
            <a:spLocks noGrp="1"/>
          </p:cNvSpPr>
          <p:nvPr>
            <p:ph type="body" sz="quarter" idx="27" hasCustomPrompt="1"/>
          </p:nvPr>
        </p:nvSpPr>
        <p:spPr>
          <a:xfrm>
            <a:off x="1676400" y="4065722"/>
            <a:ext cx="1828799" cy="609600"/>
          </a:xfrm>
          <a:prstGeom prst="rect">
            <a:avLst/>
          </a:prstGeom>
        </p:spPr>
        <p:txBody>
          <a:bodyPr>
            <a:normAutofit/>
          </a:bodyPr>
          <a:lstStyle>
            <a:lvl1pPr>
              <a:defRPr lang="en-US" sz="2500" b="0" i="0" baseline="0" dirty="0">
                <a:solidFill>
                  <a:schemeClr val="bg1"/>
                </a:solidFill>
                <a:latin typeface="+mn-lt"/>
                <a:ea typeface="Tahoma" charset="0"/>
                <a:cs typeface="Tahoma" charset="0"/>
              </a:defRPr>
            </a:lvl1pPr>
          </a:lstStyle>
          <a:p>
            <a:pPr marL="0" lvl="0" indent="0">
              <a:lnSpc>
                <a:spcPct val="150000"/>
              </a:lnSpc>
              <a:buNone/>
            </a:pPr>
            <a:r>
              <a:rPr lang="en-US" dirty="0"/>
              <a:t>Instagram</a:t>
            </a:r>
            <a:br>
              <a:rPr lang="en-US" dirty="0"/>
            </a:br>
            <a:endParaRPr lang="en-US" dirty="0"/>
          </a:p>
        </p:txBody>
      </p:sp>
      <p:sp>
        <p:nvSpPr>
          <p:cNvPr id="17" name="Текст 3">
            <a:extLst>
              <a:ext uri="{FF2B5EF4-FFF2-40B4-BE49-F238E27FC236}">
                <a16:creationId xmlns:a16="http://schemas.microsoft.com/office/drawing/2014/main" id="{28E0B257-B2A2-3347-88F2-A71C0FF0966A}"/>
              </a:ext>
            </a:extLst>
          </p:cNvPr>
          <p:cNvSpPr>
            <a:spLocks noGrp="1"/>
          </p:cNvSpPr>
          <p:nvPr>
            <p:ph type="body" sz="quarter" idx="28" hasCustomPrompt="1"/>
          </p:nvPr>
        </p:nvSpPr>
        <p:spPr>
          <a:xfrm>
            <a:off x="1676400" y="4887132"/>
            <a:ext cx="1828799" cy="609600"/>
          </a:xfrm>
          <a:prstGeom prst="rect">
            <a:avLst/>
          </a:prstGeom>
        </p:spPr>
        <p:txBody>
          <a:bodyPr>
            <a:normAutofit/>
          </a:bodyPr>
          <a:lstStyle>
            <a:lvl1pPr>
              <a:defRPr lang="en-US" sz="2500" b="0" i="0" baseline="0" dirty="0">
                <a:solidFill>
                  <a:schemeClr val="bg1"/>
                </a:solidFill>
                <a:latin typeface="+mn-lt"/>
                <a:ea typeface="Tahoma" charset="0"/>
                <a:cs typeface="Tahoma" charset="0"/>
              </a:defRPr>
            </a:lvl1pPr>
          </a:lstStyle>
          <a:p>
            <a:pPr marL="0" lvl="0" indent="0">
              <a:lnSpc>
                <a:spcPct val="150000"/>
              </a:lnSpc>
              <a:buNone/>
            </a:pPr>
            <a:r>
              <a:rPr lang="en-US" dirty="0" err="1"/>
              <a:t>Linkedin</a:t>
            </a:r>
            <a:br>
              <a:rPr lang="en-US" dirty="0"/>
            </a:br>
            <a:endParaRPr lang="en-US" dirty="0"/>
          </a:p>
        </p:txBody>
      </p:sp>
    </p:spTree>
    <p:extLst>
      <p:ext uri="{BB962C8B-B14F-4D97-AF65-F5344CB8AC3E}">
        <p14:creationId xmlns:p14="http://schemas.microsoft.com/office/powerpoint/2010/main" val="9617536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Slide 2">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57349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Pr>
        <a:solidFill>
          <a:schemeClr val="tx2"/>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3A243912-548D-8D4A-B1B0-7ABD4709DCAA}"/>
              </a:ext>
            </a:extLst>
          </p:cNvPr>
          <p:cNvPicPr>
            <a:picLocks noChangeAspect="1"/>
          </p:cNvPicPr>
          <p:nvPr userDrawn="1"/>
        </p:nvPicPr>
        <p:blipFill>
          <a:blip r:embed="rId2"/>
          <a:stretch>
            <a:fillRect/>
          </a:stretch>
        </p:blipFill>
        <p:spPr>
          <a:xfrm>
            <a:off x="313304" y="457200"/>
            <a:ext cx="2128238" cy="564394"/>
          </a:xfrm>
          <a:prstGeom prst="rect">
            <a:avLst/>
          </a:prstGeom>
        </p:spPr>
      </p:pic>
      <p:sp>
        <p:nvSpPr>
          <p:cNvPr id="9" name="Rectangle 3">
            <a:extLst>
              <a:ext uri="{FF2B5EF4-FFF2-40B4-BE49-F238E27FC236}">
                <a16:creationId xmlns:a16="http://schemas.microsoft.com/office/drawing/2014/main" id="{71E0BEB1-0522-6240-8F95-65D4A14FD620}"/>
              </a:ext>
            </a:extLst>
          </p:cNvPr>
          <p:cNvSpPr/>
          <p:nvPr userDrawn="1"/>
        </p:nvSpPr>
        <p:spPr>
          <a:xfrm>
            <a:off x="2441542" y="0"/>
            <a:ext cx="9766407" cy="6867426"/>
          </a:xfrm>
          <a:custGeom>
            <a:avLst/>
            <a:gdLst>
              <a:gd name="connsiteX0" fmla="*/ 0 w 9151049"/>
              <a:gd name="connsiteY0" fmla="*/ 0 h 6858000"/>
              <a:gd name="connsiteX1" fmla="*/ 9151049 w 9151049"/>
              <a:gd name="connsiteY1" fmla="*/ 0 h 6858000"/>
              <a:gd name="connsiteX2" fmla="*/ 9151049 w 9151049"/>
              <a:gd name="connsiteY2" fmla="*/ 6858000 h 6858000"/>
              <a:gd name="connsiteX3" fmla="*/ 0 w 9151049"/>
              <a:gd name="connsiteY3" fmla="*/ 6858000 h 6858000"/>
              <a:gd name="connsiteX4" fmla="*/ 0 w 9151049"/>
              <a:gd name="connsiteY4" fmla="*/ 0 h 6858000"/>
              <a:gd name="connsiteX0" fmla="*/ 2931736 w 9151049"/>
              <a:gd name="connsiteY0" fmla="*/ 0 h 6858000"/>
              <a:gd name="connsiteX1" fmla="*/ 9151049 w 9151049"/>
              <a:gd name="connsiteY1" fmla="*/ 0 h 6858000"/>
              <a:gd name="connsiteX2" fmla="*/ 9151049 w 9151049"/>
              <a:gd name="connsiteY2" fmla="*/ 6858000 h 6858000"/>
              <a:gd name="connsiteX3" fmla="*/ 0 w 9151049"/>
              <a:gd name="connsiteY3" fmla="*/ 6858000 h 6858000"/>
              <a:gd name="connsiteX4" fmla="*/ 2931736 w 9151049"/>
              <a:gd name="connsiteY4" fmla="*/ 0 h 6858000"/>
              <a:gd name="connsiteX0" fmla="*/ 2846895 w 9066208"/>
              <a:gd name="connsiteY0" fmla="*/ 0 h 6867426"/>
              <a:gd name="connsiteX1" fmla="*/ 9066208 w 9066208"/>
              <a:gd name="connsiteY1" fmla="*/ 0 h 6867426"/>
              <a:gd name="connsiteX2" fmla="*/ 9066208 w 9066208"/>
              <a:gd name="connsiteY2" fmla="*/ 6858000 h 6867426"/>
              <a:gd name="connsiteX3" fmla="*/ 0 w 9066208"/>
              <a:gd name="connsiteY3" fmla="*/ 6867426 h 6867426"/>
              <a:gd name="connsiteX4" fmla="*/ 2846895 w 9066208"/>
              <a:gd name="connsiteY4" fmla="*/ 0 h 6867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66208" h="6867426">
                <a:moveTo>
                  <a:pt x="2846895" y="0"/>
                </a:moveTo>
                <a:lnTo>
                  <a:pt x="9066208" y="0"/>
                </a:lnTo>
                <a:lnTo>
                  <a:pt x="9066208" y="6858000"/>
                </a:lnTo>
                <a:lnTo>
                  <a:pt x="0" y="6867426"/>
                </a:lnTo>
                <a:lnTo>
                  <a:pt x="2846895" y="0"/>
                </a:lnTo>
                <a:close/>
              </a:path>
            </a:pathLst>
          </a:custGeom>
          <a:solidFill>
            <a:schemeClr val="bg1"/>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 name="Subtitle 2"/>
          <p:cNvSpPr>
            <a:spLocks noGrp="1"/>
          </p:cNvSpPr>
          <p:nvPr>
            <p:ph type="subTitle" idx="1"/>
          </p:nvPr>
        </p:nvSpPr>
        <p:spPr>
          <a:xfrm>
            <a:off x="5369118" y="5072463"/>
            <a:ext cx="5610999" cy="1655762"/>
          </a:xfrm>
          <a:prstGeom prst="rect">
            <a:avLst/>
          </a:prstGeom>
        </p:spPr>
        <p:txBody>
          <a:bodyPr/>
          <a:lstStyle>
            <a:lvl1pPr marL="0" indent="0" algn="l">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p:cNvSpPr>
            <a:spLocks noGrp="1"/>
          </p:cNvSpPr>
          <p:nvPr>
            <p:ph type="ctrTitle" hasCustomPrompt="1"/>
          </p:nvPr>
        </p:nvSpPr>
        <p:spPr>
          <a:xfrm>
            <a:off x="5369118" y="2657061"/>
            <a:ext cx="6780618" cy="2387600"/>
          </a:xfrm>
          <a:prstGeom prst="rect">
            <a:avLst/>
          </a:prstGeom>
        </p:spPr>
        <p:txBody>
          <a:bodyPr anchor="b"/>
          <a:lstStyle>
            <a:lvl1pPr algn="l">
              <a:defRPr sz="6000" b="1">
                <a:solidFill>
                  <a:schemeClr val="tx2"/>
                </a:solidFill>
              </a:defRPr>
            </a:lvl1pPr>
          </a:lstStyle>
          <a:p>
            <a:r>
              <a:rPr lang="en-US" dirty="0"/>
              <a:t>CLICK TO EDIT </a:t>
            </a:r>
            <a:br>
              <a:rPr lang="en-US" dirty="0"/>
            </a:br>
            <a:r>
              <a:rPr lang="en-US" dirty="0"/>
              <a:t>MASTER TITLE STYLE</a:t>
            </a:r>
          </a:p>
        </p:txBody>
      </p:sp>
      <p:sp>
        <p:nvSpPr>
          <p:cNvPr id="23" name="Parallelogram 21">
            <a:extLst>
              <a:ext uri="{FF2B5EF4-FFF2-40B4-BE49-F238E27FC236}">
                <a16:creationId xmlns:a16="http://schemas.microsoft.com/office/drawing/2014/main" id="{527BD3E8-99A0-854E-84B3-1127B103B9D6}"/>
              </a:ext>
            </a:extLst>
          </p:cNvPr>
          <p:cNvSpPr/>
          <p:nvPr userDrawn="1"/>
        </p:nvSpPr>
        <p:spPr>
          <a:xfrm rot="780000">
            <a:off x="3057734" y="-341262"/>
            <a:ext cx="2186433" cy="7539728"/>
          </a:xfrm>
          <a:custGeom>
            <a:avLst/>
            <a:gdLst>
              <a:gd name="connsiteX0" fmla="*/ 0 w 1216152"/>
              <a:gd name="connsiteY0" fmla="*/ 1646338 h 1646338"/>
              <a:gd name="connsiteX1" fmla="*/ 304038 w 1216152"/>
              <a:gd name="connsiteY1" fmla="*/ 0 h 1646338"/>
              <a:gd name="connsiteX2" fmla="*/ 1216152 w 1216152"/>
              <a:gd name="connsiteY2" fmla="*/ 0 h 1646338"/>
              <a:gd name="connsiteX3" fmla="*/ 912114 w 1216152"/>
              <a:gd name="connsiteY3" fmla="*/ 1646338 h 1646338"/>
              <a:gd name="connsiteX4" fmla="*/ 0 w 1216152"/>
              <a:gd name="connsiteY4" fmla="*/ 1646338 h 1646338"/>
              <a:gd name="connsiteX0" fmla="*/ 0 w 1216152"/>
              <a:gd name="connsiteY0" fmla="*/ 4735503 h 4735503"/>
              <a:gd name="connsiteX1" fmla="*/ 867482 w 1216152"/>
              <a:gd name="connsiteY1" fmla="*/ 0 h 4735503"/>
              <a:gd name="connsiteX2" fmla="*/ 1216152 w 1216152"/>
              <a:gd name="connsiteY2" fmla="*/ 3089165 h 4735503"/>
              <a:gd name="connsiteX3" fmla="*/ 912114 w 1216152"/>
              <a:gd name="connsiteY3" fmla="*/ 4735503 h 4735503"/>
              <a:gd name="connsiteX4" fmla="*/ 0 w 1216152"/>
              <a:gd name="connsiteY4" fmla="*/ 4735503 h 4735503"/>
              <a:gd name="connsiteX0" fmla="*/ 0 w 1835762"/>
              <a:gd name="connsiteY0" fmla="*/ 4968288 h 4968288"/>
              <a:gd name="connsiteX1" fmla="*/ 867482 w 1835762"/>
              <a:gd name="connsiteY1" fmla="*/ 232785 h 4968288"/>
              <a:gd name="connsiteX2" fmla="*/ 1835762 w 1835762"/>
              <a:gd name="connsiteY2" fmla="*/ 0 h 4968288"/>
              <a:gd name="connsiteX3" fmla="*/ 912114 w 1835762"/>
              <a:gd name="connsiteY3" fmla="*/ 4968288 h 4968288"/>
              <a:gd name="connsiteX4" fmla="*/ 0 w 1835762"/>
              <a:gd name="connsiteY4" fmla="*/ 4968288 h 4968288"/>
              <a:gd name="connsiteX0" fmla="*/ 0 w 2336886"/>
              <a:gd name="connsiteY0" fmla="*/ 7594976 h 7594976"/>
              <a:gd name="connsiteX1" fmla="*/ 1368606 w 2336886"/>
              <a:gd name="connsiteY1" fmla="*/ 232785 h 7594976"/>
              <a:gd name="connsiteX2" fmla="*/ 2336886 w 2336886"/>
              <a:gd name="connsiteY2" fmla="*/ 0 h 7594976"/>
              <a:gd name="connsiteX3" fmla="*/ 1413238 w 2336886"/>
              <a:gd name="connsiteY3" fmla="*/ 4968288 h 7594976"/>
              <a:gd name="connsiteX4" fmla="*/ 0 w 2336886"/>
              <a:gd name="connsiteY4" fmla="*/ 7594976 h 7594976"/>
              <a:gd name="connsiteX0" fmla="*/ 0 w 2336886"/>
              <a:gd name="connsiteY0" fmla="*/ 7594976 h 7594976"/>
              <a:gd name="connsiteX1" fmla="*/ 1368606 w 2336886"/>
              <a:gd name="connsiteY1" fmla="*/ 232785 h 7594976"/>
              <a:gd name="connsiteX2" fmla="*/ 2336886 w 2336886"/>
              <a:gd name="connsiteY2" fmla="*/ 0 h 7594976"/>
              <a:gd name="connsiteX3" fmla="*/ 968279 w 2336886"/>
              <a:gd name="connsiteY3" fmla="*/ 7362191 h 7594976"/>
              <a:gd name="connsiteX4" fmla="*/ 0 w 2336886"/>
              <a:gd name="connsiteY4" fmla="*/ 7594976 h 7594976"/>
              <a:gd name="connsiteX0" fmla="*/ 0 w 2336886"/>
              <a:gd name="connsiteY0" fmla="*/ 7594976 h 7594976"/>
              <a:gd name="connsiteX1" fmla="*/ 1368606 w 2336886"/>
              <a:gd name="connsiteY1" fmla="*/ 232785 h 7594976"/>
              <a:gd name="connsiteX2" fmla="*/ 2336886 w 2336886"/>
              <a:gd name="connsiteY2" fmla="*/ 0 h 7594976"/>
              <a:gd name="connsiteX3" fmla="*/ 968279 w 2336886"/>
              <a:gd name="connsiteY3" fmla="*/ 7362191 h 7594976"/>
              <a:gd name="connsiteX4" fmla="*/ 0 w 2336886"/>
              <a:gd name="connsiteY4" fmla="*/ 7594976 h 7594976"/>
              <a:gd name="connsiteX0" fmla="*/ 0 w 2336512"/>
              <a:gd name="connsiteY0" fmla="*/ 7574264 h 7574264"/>
              <a:gd name="connsiteX1" fmla="*/ 1368232 w 2336512"/>
              <a:gd name="connsiteY1" fmla="*/ 232785 h 7574264"/>
              <a:gd name="connsiteX2" fmla="*/ 2336512 w 2336512"/>
              <a:gd name="connsiteY2" fmla="*/ 0 h 7574264"/>
              <a:gd name="connsiteX3" fmla="*/ 967905 w 2336512"/>
              <a:gd name="connsiteY3" fmla="*/ 7362191 h 7574264"/>
              <a:gd name="connsiteX4" fmla="*/ 0 w 2336512"/>
              <a:gd name="connsiteY4" fmla="*/ 7574264 h 7574264"/>
              <a:gd name="connsiteX0" fmla="*/ 0 w 2339147"/>
              <a:gd name="connsiteY0" fmla="*/ 7585185 h 7585185"/>
              <a:gd name="connsiteX1" fmla="*/ 1370867 w 2339147"/>
              <a:gd name="connsiteY1" fmla="*/ 232785 h 7585185"/>
              <a:gd name="connsiteX2" fmla="*/ 2339147 w 2339147"/>
              <a:gd name="connsiteY2" fmla="*/ 0 h 7585185"/>
              <a:gd name="connsiteX3" fmla="*/ 970540 w 2339147"/>
              <a:gd name="connsiteY3" fmla="*/ 7362191 h 7585185"/>
              <a:gd name="connsiteX4" fmla="*/ 0 w 2339147"/>
              <a:gd name="connsiteY4" fmla="*/ 7585185 h 7585185"/>
              <a:gd name="connsiteX0" fmla="*/ 0 w 2339147"/>
              <a:gd name="connsiteY0" fmla="*/ 7585185 h 7585185"/>
              <a:gd name="connsiteX1" fmla="*/ 1092255 w 2339147"/>
              <a:gd name="connsiteY1" fmla="*/ 307308 h 7585185"/>
              <a:gd name="connsiteX2" fmla="*/ 2339147 w 2339147"/>
              <a:gd name="connsiteY2" fmla="*/ 0 h 7585185"/>
              <a:gd name="connsiteX3" fmla="*/ 970540 w 2339147"/>
              <a:gd name="connsiteY3" fmla="*/ 7362191 h 7585185"/>
              <a:gd name="connsiteX4" fmla="*/ 0 w 2339147"/>
              <a:gd name="connsiteY4" fmla="*/ 7585185 h 7585185"/>
              <a:gd name="connsiteX0" fmla="*/ 0 w 2186433"/>
              <a:gd name="connsiteY0" fmla="*/ 7539728 h 7539728"/>
              <a:gd name="connsiteX1" fmla="*/ 1092255 w 2186433"/>
              <a:gd name="connsiteY1" fmla="*/ 261851 h 7539728"/>
              <a:gd name="connsiteX2" fmla="*/ 2186433 w 2186433"/>
              <a:gd name="connsiteY2" fmla="*/ 0 h 7539728"/>
              <a:gd name="connsiteX3" fmla="*/ 970540 w 2186433"/>
              <a:gd name="connsiteY3" fmla="*/ 7316734 h 7539728"/>
              <a:gd name="connsiteX4" fmla="*/ 0 w 2186433"/>
              <a:gd name="connsiteY4" fmla="*/ 7539728 h 7539728"/>
              <a:gd name="connsiteX0" fmla="*/ 0 w 2186433"/>
              <a:gd name="connsiteY0" fmla="*/ 7539728 h 7539728"/>
              <a:gd name="connsiteX1" fmla="*/ 1097872 w 2186433"/>
              <a:gd name="connsiteY1" fmla="*/ 252863 h 7539728"/>
              <a:gd name="connsiteX2" fmla="*/ 2186433 w 2186433"/>
              <a:gd name="connsiteY2" fmla="*/ 0 h 7539728"/>
              <a:gd name="connsiteX3" fmla="*/ 970540 w 2186433"/>
              <a:gd name="connsiteY3" fmla="*/ 7316734 h 7539728"/>
              <a:gd name="connsiteX4" fmla="*/ 0 w 2186433"/>
              <a:gd name="connsiteY4" fmla="*/ 7539728 h 75397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6433" h="7539728">
                <a:moveTo>
                  <a:pt x="0" y="7539728"/>
                </a:moveTo>
                <a:lnTo>
                  <a:pt x="1097872" y="252863"/>
                </a:lnTo>
                <a:lnTo>
                  <a:pt x="2186433" y="0"/>
                </a:lnTo>
                <a:cubicBezTo>
                  <a:pt x="1730231" y="2454064"/>
                  <a:pt x="958942" y="7304119"/>
                  <a:pt x="970540" y="7316734"/>
                </a:cubicBezTo>
                <a:lnTo>
                  <a:pt x="0" y="753972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31529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ission Slide">
    <p:spTree>
      <p:nvGrpSpPr>
        <p:cNvPr id="1" name=""/>
        <p:cNvGrpSpPr/>
        <p:nvPr/>
      </p:nvGrpSpPr>
      <p:grpSpPr>
        <a:xfrm>
          <a:off x="0" y="0"/>
          <a:ext cx="0" cy="0"/>
          <a:chOff x="0" y="0"/>
          <a:chExt cx="0" cy="0"/>
        </a:xfrm>
      </p:grpSpPr>
      <p:sp>
        <p:nvSpPr>
          <p:cNvPr id="15" name="Прямоугольник 1">
            <a:extLst>
              <a:ext uri="{FF2B5EF4-FFF2-40B4-BE49-F238E27FC236}">
                <a16:creationId xmlns:a16="http://schemas.microsoft.com/office/drawing/2014/main" id="{66EB1058-6D0C-264B-BBBA-9D5B4669BC6E}"/>
              </a:ext>
            </a:extLst>
          </p:cNvPr>
          <p:cNvSpPr/>
          <p:nvPr userDrawn="1"/>
        </p:nvSpPr>
        <p:spPr>
          <a:xfrm>
            <a:off x="0" y="0"/>
            <a:ext cx="3065929" cy="6870511"/>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pic>
        <p:nvPicPr>
          <p:cNvPr id="16" name="Picture 15">
            <a:extLst>
              <a:ext uri="{FF2B5EF4-FFF2-40B4-BE49-F238E27FC236}">
                <a16:creationId xmlns:a16="http://schemas.microsoft.com/office/drawing/2014/main" id="{1ADF59AD-F9AF-A644-84B0-1F632F441CAC}"/>
              </a:ext>
            </a:extLst>
          </p:cNvPr>
          <p:cNvPicPr>
            <a:picLocks noChangeAspect="1"/>
          </p:cNvPicPr>
          <p:nvPr userDrawn="1"/>
        </p:nvPicPr>
        <p:blipFill>
          <a:blip r:embed="rId2"/>
          <a:stretch>
            <a:fillRect/>
          </a:stretch>
        </p:blipFill>
        <p:spPr>
          <a:xfrm>
            <a:off x="838200" y="6353489"/>
            <a:ext cx="1387613" cy="367986"/>
          </a:xfrm>
          <a:prstGeom prst="rect">
            <a:avLst/>
          </a:prstGeom>
        </p:spPr>
      </p:pic>
      <p:sp>
        <p:nvSpPr>
          <p:cNvPr id="20" name="TextBox 19">
            <a:extLst>
              <a:ext uri="{FF2B5EF4-FFF2-40B4-BE49-F238E27FC236}">
                <a16:creationId xmlns:a16="http://schemas.microsoft.com/office/drawing/2014/main" id="{8CE390AD-2706-2C49-8570-1F159BD3BC6D}"/>
              </a:ext>
            </a:extLst>
          </p:cNvPr>
          <p:cNvSpPr txBox="1"/>
          <p:nvPr userDrawn="1"/>
        </p:nvSpPr>
        <p:spPr>
          <a:xfrm>
            <a:off x="4038600" y="2538008"/>
            <a:ext cx="7660008" cy="1708160"/>
          </a:xfrm>
          <a:prstGeom prst="rect">
            <a:avLst/>
          </a:prstGeom>
          <a:noFill/>
        </p:spPr>
        <p:txBody>
          <a:bodyPr wrap="square" rtlCol="0">
            <a:spAutoFit/>
          </a:bodyPr>
          <a:lstStyle/>
          <a:p>
            <a:r>
              <a:rPr lang="en-US" sz="2000" b="1" dirty="0">
                <a:solidFill>
                  <a:schemeClr val="accent1"/>
                </a:solidFill>
              </a:rPr>
              <a:t>America’s Voice for Community Health Care</a:t>
            </a:r>
            <a:br>
              <a:rPr lang="en-US" sz="2000" b="1" dirty="0">
                <a:solidFill>
                  <a:schemeClr val="tx2"/>
                </a:solidFill>
              </a:rPr>
            </a:br>
            <a:endParaRPr lang="en-US" sz="500" b="1" dirty="0">
              <a:solidFill>
                <a:schemeClr val="tx2"/>
              </a:solidFill>
            </a:endParaRPr>
          </a:p>
          <a:p>
            <a:r>
              <a:rPr lang="en-US" sz="2000" dirty="0">
                <a:solidFill>
                  <a:schemeClr val="tx2"/>
                </a:solidFill>
              </a:rPr>
              <a:t>The National Association of Community Health Centers (NACHC) was founded in 1971 to promote efficient, high quality, comprehensive health care that is accessible, culturally and linguistically competent, community directed, and patient centered for all.</a:t>
            </a:r>
          </a:p>
        </p:txBody>
      </p:sp>
      <p:sp>
        <p:nvSpPr>
          <p:cNvPr id="21" name="Picture Placeholder 2">
            <a:extLst>
              <a:ext uri="{FF2B5EF4-FFF2-40B4-BE49-F238E27FC236}">
                <a16:creationId xmlns:a16="http://schemas.microsoft.com/office/drawing/2014/main" id="{7E00178F-C1BD-D94E-953F-768F6DEB6F7C}"/>
              </a:ext>
            </a:extLst>
          </p:cNvPr>
          <p:cNvSpPr>
            <a:spLocks noGrp="1"/>
          </p:cNvSpPr>
          <p:nvPr>
            <p:ph type="pic" sz="quarter" idx="24"/>
          </p:nvPr>
        </p:nvSpPr>
        <p:spPr>
          <a:xfrm>
            <a:off x="3064014" y="4586990"/>
            <a:ext cx="3038156" cy="2271009"/>
          </a:xfrm>
          <a:prstGeom prst="rect">
            <a:avLst/>
          </a:prstGeom>
          <a:blipFill>
            <a:blip r:embed="rId3"/>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p>
        </p:txBody>
      </p:sp>
      <p:sp>
        <p:nvSpPr>
          <p:cNvPr id="31" name="Прямоугольник 11">
            <a:extLst>
              <a:ext uri="{FF2B5EF4-FFF2-40B4-BE49-F238E27FC236}">
                <a16:creationId xmlns:a16="http://schemas.microsoft.com/office/drawing/2014/main" id="{8C1DA4FF-0F90-3644-9BE8-16BAF3AD5889}"/>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8" name="Picture Placeholder 2">
            <a:extLst>
              <a:ext uri="{FF2B5EF4-FFF2-40B4-BE49-F238E27FC236}">
                <a16:creationId xmlns:a16="http://schemas.microsoft.com/office/drawing/2014/main" id="{5D0CBF80-6EEB-E741-968D-4D7B063A8B5C}"/>
              </a:ext>
            </a:extLst>
          </p:cNvPr>
          <p:cNvSpPr>
            <a:spLocks noGrp="1"/>
          </p:cNvSpPr>
          <p:nvPr>
            <p:ph type="pic" sz="quarter" idx="25"/>
          </p:nvPr>
        </p:nvSpPr>
        <p:spPr>
          <a:xfrm>
            <a:off x="6102170" y="4586990"/>
            <a:ext cx="3038156" cy="2271009"/>
          </a:xfrm>
          <a:prstGeom prst="rect">
            <a:avLst/>
          </a:prstGeom>
          <a:blipFill>
            <a:blip r:embed="rId4"/>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endParaRPr lang="en-US" dirty="0"/>
          </a:p>
        </p:txBody>
      </p:sp>
      <p:sp>
        <p:nvSpPr>
          <p:cNvPr id="40" name="Picture Placeholder 2">
            <a:extLst>
              <a:ext uri="{FF2B5EF4-FFF2-40B4-BE49-F238E27FC236}">
                <a16:creationId xmlns:a16="http://schemas.microsoft.com/office/drawing/2014/main" id="{DDFBFF8F-D3DE-2F4B-B820-78D84657B1C5}"/>
              </a:ext>
            </a:extLst>
          </p:cNvPr>
          <p:cNvSpPr>
            <a:spLocks noGrp="1"/>
          </p:cNvSpPr>
          <p:nvPr>
            <p:ph type="pic" sz="quarter" idx="26"/>
          </p:nvPr>
        </p:nvSpPr>
        <p:spPr>
          <a:xfrm>
            <a:off x="9153844" y="4586990"/>
            <a:ext cx="3038156" cy="2271009"/>
          </a:xfrm>
          <a:prstGeom prst="rect">
            <a:avLst/>
          </a:prstGeom>
          <a:blipFill>
            <a:blip r:embed="rId5"/>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endParaRPr lang="en-US" dirty="0"/>
          </a:p>
        </p:txBody>
      </p:sp>
      <p:sp>
        <p:nvSpPr>
          <p:cNvPr id="12" name="TextBox 11">
            <a:extLst>
              <a:ext uri="{FF2B5EF4-FFF2-40B4-BE49-F238E27FC236}">
                <a16:creationId xmlns:a16="http://schemas.microsoft.com/office/drawing/2014/main" id="{4F8C0D61-85FC-EC4C-B688-69C0EB486956}"/>
              </a:ext>
            </a:extLst>
          </p:cNvPr>
          <p:cNvSpPr txBox="1"/>
          <p:nvPr userDrawn="1"/>
        </p:nvSpPr>
        <p:spPr>
          <a:xfrm>
            <a:off x="773511" y="764906"/>
            <a:ext cx="3172428" cy="1353576"/>
          </a:xfrm>
          <a:prstGeom prst="rect">
            <a:avLst/>
          </a:prstGeom>
          <a:noFill/>
        </p:spPr>
        <p:txBody>
          <a:bodyPr wrap="square" rtlCol="0">
            <a:spAutoFit/>
          </a:bodyPr>
          <a:lstStyle/>
          <a:p>
            <a:pPr marL="0" marR="0" indent="0" algn="l" defTabSz="2438645" rtl="0" eaLnBrk="1" fontAlgn="auto" latinLnBrk="0" hangingPunct="1">
              <a:lnSpc>
                <a:spcPct val="85000"/>
              </a:lnSpc>
              <a:spcBef>
                <a:spcPct val="0"/>
              </a:spcBef>
              <a:spcAft>
                <a:spcPts val="0"/>
              </a:spcAft>
              <a:buClrTx/>
              <a:buSzTx/>
              <a:buFontTx/>
              <a:buNone/>
              <a:tabLst>
                <a:tab pos="3641907" algn="l"/>
              </a:tabLst>
            </a:pPr>
            <a:r>
              <a:rPr lang="en-US" sz="4800" b="1" i="0" kern="1200" spc="0" baseline="0" dirty="0">
                <a:solidFill>
                  <a:schemeClr val="tx2"/>
                </a:solidFill>
                <a:latin typeface="+mj-lt"/>
                <a:ea typeface="Tahoma" charset="0"/>
                <a:cs typeface="Tahoma" charset="0"/>
              </a:rPr>
              <a:t>THE NACHC</a:t>
            </a:r>
          </a:p>
          <a:p>
            <a:pPr marL="0" marR="0" indent="0" algn="l" defTabSz="2438645" rtl="0" eaLnBrk="1" fontAlgn="auto" latinLnBrk="0" hangingPunct="1">
              <a:lnSpc>
                <a:spcPct val="85000"/>
              </a:lnSpc>
              <a:spcBef>
                <a:spcPct val="0"/>
              </a:spcBef>
              <a:spcAft>
                <a:spcPts val="0"/>
              </a:spcAft>
              <a:buClrTx/>
              <a:buSzTx/>
              <a:buFontTx/>
              <a:buNone/>
              <a:tabLst>
                <a:tab pos="3641907" algn="l"/>
              </a:tabLst>
            </a:pPr>
            <a:r>
              <a:rPr lang="en-US" sz="4800" b="1" i="0" kern="1200" spc="0" baseline="0" dirty="0">
                <a:solidFill>
                  <a:schemeClr val="tx2"/>
                </a:solidFill>
                <a:latin typeface="+mj-lt"/>
                <a:ea typeface="Tahoma" charset="0"/>
                <a:cs typeface="Tahoma" charset="0"/>
              </a:rPr>
              <a:t>MISSION</a:t>
            </a:r>
          </a:p>
        </p:txBody>
      </p:sp>
    </p:spTree>
    <p:extLst>
      <p:ext uri="{BB962C8B-B14F-4D97-AF65-F5344CB8AC3E}">
        <p14:creationId xmlns:p14="http://schemas.microsoft.com/office/powerpoint/2010/main" val="22035919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1521704" y="2514637"/>
            <a:ext cx="3088450" cy="503398"/>
          </a:xfrm>
          <a:prstGeom prst="rect">
            <a:avLst/>
          </a:prstGeom>
        </p:spPr>
        <p:txBody>
          <a:bodyPr anchor="b">
            <a:norm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&lt;Insert Title 1 Here&gt; </a:t>
            </a:r>
          </a:p>
        </p:txBody>
      </p:sp>
      <p:sp>
        <p:nvSpPr>
          <p:cNvPr id="8" name="Slide Number Placeholder 7">
            <a:extLst>
              <a:ext uri="{FF2B5EF4-FFF2-40B4-BE49-F238E27FC236}">
                <a16:creationId xmlns:a16="http://schemas.microsoft.com/office/drawing/2014/main" id="{1EDACA7F-90E2-474C-8C0B-1B610834421A}"/>
              </a:ext>
            </a:extLst>
          </p:cNvPr>
          <p:cNvSpPr>
            <a:spLocks noGrp="1"/>
          </p:cNvSpPr>
          <p:nvPr>
            <p:ph type="sldNum" sz="quarter" idx="11"/>
          </p:nvPr>
        </p:nvSpPr>
        <p:spPr>
          <a:xfrm>
            <a:off x="8610600" y="6356350"/>
            <a:ext cx="2743200" cy="365125"/>
          </a:xfrm>
          <a:prstGeom prst="rect">
            <a:avLst/>
          </a:prstGeom>
        </p:spPr>
        <p:txBody>
          <a:bodyPr/>
          <a:lstStyle/>
          <a:p>
            <a:r>
              <a:rPr lang="en-US" dirty="0">
                <a:solidFill>
                  <a:schemeClr val="accent1"/>
                </a:solidFill>
              </a:rPr>
              <a:t>|</a:t>
            </a:r>
            <a:r>
              <a:rPr lang="en-US" dirty="0"/>
              <a:t> </a:t>
            </a:r>
            <a:fld id="{E1AB07C4-F4AD-C942-BAEA-67B4CA5A8891}" type="slidenum">
              <a:rPr lang="en-US" smtClean="0">
                <a:solidFill>
                  <a:schemeClr val="tx2"/>
                </a:solidFill>
              </a:rPr>
              <a:pPr/>
              <a:t>‹#›</a:t>
            </a:fld>
            <a:endParaRPr lang="en-US" dirty="0">
              <a:solidFill>
                <a:schemeClr val="tx2"/>
              </a:solidFill>
            </a:endParaRPr>
          </a:p>
        </p:txBody>
      </p:sp>
      <p:sp>
        <p:nvSpPr>
          <p:cNvPr id="9" name="Прямоугольник 11">
            <a:extLst>
              <a:ext uri="{FF2B5EF4-FFF2-40B4-BE49-F238E27FC236}">
                <a16:creationId xmlns:a16="http://schemas.microsoft.com/office/drawing/2014/main" id="{1AF26D85-61AA-4746-9D91-98263DE2992E}"/>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0" name="Oval 29">
            <a:extLst>
              <a:ext uri="{FF2B5EF4-FFF2-40B4-BE49-F238E27FC236}">
                <a16:creationId xmlns:a16="http://schemas.microsoft.com/office/drawing/2014/main" id="{27DDCFD3-9342-A342-8C8F-5579ED502CD6}"/>
              </a:ext>
            </a:extLst>
          </p:cNvPr>
          <p:cNvSpPr/>
          <p:nvPr userDrawn="1"/>
        </p:nvSpPr>
        <p:spPr>
          <a:xfrm>
            <a:off x="773511" y="2430657"/>
            <a:ext cx="671358" cy="67135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Text Placeholder 2">
            <a:extLst>
              <a:ext uri="{FF2B5EF4-FFF2-40B4-BE49-F238E27FC236}">
                <a16:creationId xmlns:a16="http://schemas.microsoft.com/office/drawing/2014/main" id="{E75FF59F-E108-154D-98E7-8EE2F9D511BB}"/>
              </a:ext>
            </a:extLst>
          </p:cNvPr>
          <p:cNvSpPr>
            <a:spLocks noGrp="1"/>
          </p:cNvSpPr>
          <p:nvPr>
            <p:ph type="body" idx="17" hasCustomPrompt="1"/>
          </p:nvPr>
        </p:nvSpPr>
        <p:spPr>
          <a:xfrm>
            <a:off x="773510" y="2627457"/>
            <a:ext cx="660965" cy="306110"/>
          </a:xfrm>
          <a:prstGeom prst="rect">
            <a:avLst/>
          </a:prstGeom>
        </p:spPr>
        <p:txBody>
          <a:bodyPr anchor="ctr">
            <a:normAutofit/>
          </a:bodyPr>
          <a:lstStyle>
            <a:lvl1pPr marL="0" indent="0" algn="ctr">
              <a:buNone/>
              <a:defRPr sz="2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X</a:t>
            </a:r>
          </a:p>
        </p:txBody>
      </p:sp>
      <p:sp>
        <p:nvSpPr>
          <p:cNvPr id="83" name="Text Placeholder 2">
            <a:extLst>
              <a:ext uri="{FF2B5EF4-FFF2-40B4-BE49-F238E27FC236}">
                <a16:creationId xmlns:a16="http://schemas.microsoft.com/office/drawing/2014/main" id="{142DF692-4543-164A-8A73-FE6929A71D28}"/>
              </a:ext>
            </a:extLst>
          </p:cNvPr>
          <p:cNvSpPr>
            <a:spLocks noGrp="1"/>
          </p:cNvSpPr>
          <p:nvPr>
            <p:ph type="body" idx="18" hasCustomPrompt="1"/>
          </p:nvPr>
        </p:nvSpPr>
        <p:spPr>
          <a:xfrm>
            <a:off x="1521704" y="3598720"/>
            <a:ext cx="3088450" cy="503398"/>
          </a:xfrm>
          <a:prstGeom prst="rect">
            <a:avLst/>
          </a:prstGeom>
        </p:spPr>
        <p:txBody>
          <a:bodyPr anchor="b">
            <a:norm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&lt;Insert Title 2 Here&gt; </a:t>
            </a:r>
          </a:p>
        </p:txBody>
      </p:sp>
      <p:sp>
        <p:nvSpPr>
          <p:cNvPr id="84" name="Oval 83">
            <a:extLst>
              <a:ext uri="{FF2B5EF4-FFF2-40B4-BE49-F238E27FC236}">
                <a16:creationId xmlns:a16="http://schemas.microsoft.com/office/drawing/2014/main" id="{566AB9D3-CA21-5647-9A7B-C769880B6D01}"/>
              </a:ext>
            </a:extLst>
          </p:cNvPr>
          <p:cNvSpPr/>
          <p:nvPr userDrawn="1"/>
        </p:nvSpPr>
        <p:spPr>
          <a:xfrm>
            <a:off x="773511" y="3514740"/>
            <a:ext cx="671358" cy="67135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Text Placeholder 2">
            <a:extLst>
              <a:ext uri="{FF2B5EF4-FFF2-40B4-BE49-F238E27FC236}">
                <a16:creationId xmlns:a16="http://schemas.microsoft.com/office/drawing/2014/main" id="{13EF86C9-024B-5144-9893-0D615E0DAEAD}"/>
              </a:ext>
            </a:extLst>
          </p:cNvPr>
          <p:cNvSpPr>
            <a:spLocks noGrp="1"/>
          </p:cNvSpPr>
          <p:nvPr>
            <p:ph type="body" idx="20" hasCustomPrompt="1"/>
          </p:nvPr>
        </p:nvSpPr>
        <p:spPr>
          <a:xfrm>
            <a:off x="1521704" y="4729937"/>
            <a:ext cx="3088450" cy="503398"/>
          </a:xfrm>
          <a:prstGeom prst="rect">
            <a:avLst/>
          </a:prstGeom>
        </p:spPr>
        <p:txBody>
          <a:bodyPr anchor="b">
            <a:norm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&lt;Insert Title 3 Here&gt; </a:t>
            </a:r>
          </a:p>
        </p:txBody>
      </p:sp>
      <p:sp>
        <p:nvSpPr>
          <p:cNvPr id="87" name="Oval 86">
            <a:extLst>
              <a:ext uri="{FF2B5EF4-FFF2-40B4-BE49-F238E27FC236}">
                <a16:creationId xmlns:a16="http://schemas.microsoft.com/office/drawing/2014/main" id="{696AE616-83C6-B041-9B9B-DE3E51A0F6C0}"/>
              </a:ext>
            </a:extLst>
          </p:cNvPr>
          <p:cNvSpPr/>
          <p:nvPr userDrawn="1"/>
        </p:nvSpPr>
        <p:spPr>
          <a:xfrm>
            <a:off x="773511" y="4645957"/>
            <a:ext cx="671358" cy="67135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Text Placeholder 2">
            <a:extLst>
              <a:ext uri="{FF2B5EF4-FFF2-40B4-BE49-F238E27FC236}">
                <a16:creationId xmlns:a16="http://schemas.microsoft.com/office/drawing/2014/main" id="{BA60952E-D705-2E4C-B70C-E6A188F0D1DE}"/>
              </a:ext>
            </a:extLst>
          </p:cNvPr>
          <p:cNvSpPr>
            <a:spLocks noGrp="1"/>
          </p:cNvSpPr>
          <p:nvPr>
            <p:ph type="body" idx="22" hasCustomPrompt="1"/>
          </p:nvPr>
        </p:nvSpPr>
        <p:spPr>
          <a:xfrm>
            <a:off x="6697020" y="2514637"/>
            <a:ext cx="3088450" cy="503398"/>
          </a:xfrm>
          <a:prstGeom prst="rect">
            <a:avLst/>
          </a:prstGeom>
        </p:spPr>
        <p:txBody>
          <a:bodyPr anchor="b">
            <a:norm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&lt;Insert Title 4 Here&gt; </a:t>
            </a:r>
          </a:p>
        </p:txBody>
      </p:sp>
      <p:sp>
        <p:nvSpPr>
          <p:cNvPr id="90" name="Oval 89">
            <a:extLst>
              <a:ext uri="{FF2B5EF4-FFF2-40B4-BE49-F238E27FC236}">
                <a16:creationId xmlns:a16="http://schemas.microsoft.com/office/drawing/2014/main" id="{7BE36223-46C9-7144-B730-977539BC6E99}"/>
              </a:ext>
            </a:extLst>
          </p:cNvPr>
          <p:cNvSpPr/>
          <p:nvPr userDrawn="1"/>
        </p:nvSpPr>
        <p:spPr>
          <a:xfrm>
            <a:off x="5948827" y="2430657"/>
            <a:ext cx="671358" cy="67135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 Placeholder 2">
            <a:extLst>
              <a:ext uri="{FF2B5EF4-FFF2-40B4-BE49-F238E27FC236}">
                <a16:creationId xmlns:a16="http://schemas.microsoft.com/office/drawing/2014/main" id="{5C7BB8B2-A044-C944-B300-CF08C8AF832C}"/>
              </a:ext>
            </a:extLst>
          </p:cNvPr>
          <p:cNvSpPr>
            <a:spLocks noGrp="1"/>
          </p:cNvSpPr>
          <p:nvPr>
            <p:ph type="body" idx="23" hasCustomPrompt="1"/>
          </p:nvPr>
        </p:nvSpPr>
        <p:spPr>
          <a:xfrm>
            <a:off x="5948827" y="2627457"/>
            <a:ext cx="671358" cy="306110"/>
          </a:xfrm>
          <a:prstGeom prst="rect">
            <a:avLst/>
          </a:prstGeom>
        </p:spPr>
        <p:txBody>
          <a:bodyPr anchor="ctr">
            <a:normAutofit/>
          </a:bodyPr>
          <a:lstStyle>
            <a:lvl1pPr marL="0" indent="0" algn="ctr">
              <a:buNone/>
              <a:defRPr sz="2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X</a:t>
            </a:r>
          </a:p>
        </p:txBody>
      </p:sp>
      <p:sp>
        <p:nvSpPr>
          <p:cNvPr id="92" name="Text Placeholder 2">
            <a:extLst>
              <a:ext uri="{FF2B5EF4-FFF2-40B4-BE49-F238E27FC236}">
                <a16:creationId xmlns:a16="http://schemas.microsoft.com/office/drawing/2014/main" id="{7C409BB0-E59F-E248-9BD2-D4EC1EF2E913}"/>
              </a:ext>
            </a:extLst>
          </p:cNvPr>
          <p:cNvSpPr>
            <a:spLocks noGrp="1"/>
          </p:cNvSpPr>
          <p:nvPr>
            <p:ph type="body" idx="24" hasCustomPrompt="1"/>
          </p:nvPr>
        </p:nvSpPr>
        <p:spPr>
          <a:xfrm>
            <a:off x="6697020" y="3598720"/>
            <a:ext cx="3088450" cy="503398"/>
          </a:xfrm>
          <a:prstGeom prst="rect">
            <a:avLst/>
          </a:prstGeom>
        </p:spPr>
        <p:txBody>
          <a:bodyPr anchor="b">
            <a:norm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&lt;Insert Title 5 Here&gt; </a:t>
            </a:r>
          </a:p>
        </p:txBody>
      </p:sp>
      <p:sp>
        <p:nvSpPr>
          <p:cNvPr id="93" name="Oval 92">
            <a:extLst>
              <a:ext uri="{FF2B5EF4-FFF2-40B4-BE49-F238E27FC236}">
                <a16:creationId xmlns:a16="http://schemas.microsoft.com/office/drawing/2014/main" id="{9533441A-7E19-2E48-B5A5-790D780D01BC}"/>
              </a:ext>
            </a:extLst>
          </p:cNvPr>
          <p:cNvSpPr/>
          <p:nvPr userDrawn="1"/>
        </p:nvSpPr>
        <p:spPr>
          <a:xfrm>
            <a:off x="5948827" y="3514740"/>
            <a:ext cx="671358" cy="67135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Text Placeholder 2">
            <a:extLst>
              <a:ext uri="{FF2B5EF4-FFF2-40B4-BE49-F238E27FC236}">
                <a16:creationId xmlns:a16="http://schemas.microsoft.com/office/drawing/2014/main" id="{C8A38874-6875-814E-A65E-3452799A8422}"/>
              </a:ext>
            </a:extLst>
          </p:cNvPr>
          <p:cNvSpPr>
            <a:spLocks noGrp="1"/>
          </p:cNvSpPr>
          <p:nvPr>
            <p:ph type="body" idx="26" hasCustomPrompt="1"/>
          </p:nvPr>
        </p:nvSpPr>
        <p:spPr>
          <a:xfrm>
            <a:off x="6697020" y="4729937"/>
            <a:ext cx="3088450" cy="503398"/>
          </a:xfrm>
          <a:prstGeom prst="rect">
            <a:avLst/>
          </a:prstGeom>
        </p:spPr>
        <p:txBody>
          <a:bodyPr anchor="b">
            <a:norm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&lt;Insert Title 6 Here&gt; </a:t>
            </a:r>
          </a:p>
        </p:txBody>
      </p:sp>
      <p:sp>
        <p:nvSpPr>
          <p:cNvPr id="96" name="Oval 95">
            <a:extLst>
              <a:ext uri="{FF2B5EF4-FFF2-40B4-BE49-F238E27FC236}">
                <a16:creationId xmlns:a16="http://schemas.microsoft.com/office/drawing/2014/main" id="{A452A535-F780-D640-87F1-D9AA91982B91}"/>
              </a:ext>
            </a:extLst>
          </p:cNvPr>
          <p:cNvSpPr/>
          <p:nvPr userDrawn="1"/>
        </p:nvSpPr>
        <p:spPr>
          <a:xfrm>
            <a:off x="5948827" y="4645957"/>
            <a:ext cx="671358" cy="67135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Footer Placeholder 6">
            <a:extLst>
              <a:ext uri="{FF2B5EF4-FFF2-40B4-BE49-F238E27FC236}">
                <a16:creationId xmlns:a16="http://schemas.microsoft.com/office/drawing/2014/main" id="{0C8A9DC6-3890-974E-814A-7BA41819AB9A}"/>
              </a:ext>
            </a:extLst>
          </p:cNvPr>
          <p:cNvSpPr>
            <a:spLocks noGrp="1"/>
          </p:cNvSpPr>
          <p:nvPr>
            <p:ph type="ftr" sz="quarter" idx="10"/>
          </p:nvPr>
        </p:nvSpPr>
        <p:spPr>
          <a:xfrm>
            <a:off x="4038600" y="6356350"/>
            <a:ext cx="4114800" cy="365125"/>
          </a:xfrm>
          <a:prstGeom prst="rect">
            <a:avLst/>
          </a:prstGeom>
        </p:spPr>
        <p:txBody>
          <a:bodyPr/>
          <a:lstStyle/>
          <a:p>
            <a:r>
              <a:rPr lang="en-US" dirty="0" err="1"/>
              <a:t>www.nachc.org</a:t>
            </a:r>
            <a:endParaRPr lang="en-US" dirty="0"/>
          </a:p>
        </p:txBody>
      </p:sp>
      <p:sp>
        <p:nvSpPr>
          <p:cNvPr id="25" name="Заголовок 1">
            <a:extLst>
              <a:ext uri="{FF2B5EF4-FFF2-40B4-BE49-F238E27FC236}">
                <a16:creationId xmlns:a16="http://schemas.microsoft.com/office/drawing/2014/main" id="{F2AEA4F9-4D54-5A45-A256-BC9DE0D464DF}"/>
              </a:ext>
            </a:extLst>
          </p:cNvPr>
          <p:cNvSpPr>
            <a:spLocks noGrp="1"/>
          </p:cNvSpPr>
          <p:nvPr>
            <p:ph type="title" hasCustomPrompt="1"/>
          </p:nvPr>
        </p:nvSpPr>
        <p:spPr>
          <a:xfrm>
            <a:off x="773511" y="624979"/>
            <a:ext cx="4423522"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INSERT AGENDA NAME HERE</a:t>
            </a:r>
            <a:endParaRPr lang="ru-RU" dirty="0"/>
          </a:p>
        </p:txBody>
      </p:sp>
      <p:sp>
        <p:nvSpPr>
          <p:cNvPr id="24" name="Text Placeholder 2">
            <a:extLst>
              <a:ext uri="{FF2B5EF4-FFF2-40B4-BE49-F238E27FC236}">
                <a16:creationId xmlns:a16="http://schemas.microsoft.com/office/drawing/2014/main" id="{74AC401D-05D7-5D4C-83E7-C743ED1794EE}"/>
              </a:ext>
            </a:extLst>
          </p:cNvPr>
          <p:cNvSpPr>
            <a:spLocks noGrp="1"/>
          </p:cNvSpPr>
          <p:nvPr>
            <p:ph type="body" idx="28" hasCustomPrompt="1"/>
          </p:nvPr>
        </p:nvSpPr>
        <p:spPr>
          <a:xfrm>
            <a:off x="773510" y="3697974"/>
            <a:ext cx="660965" cy="306110"/>
          </a:xfrm>
          <a:prstGeom prst="rect">
            <a:avLst/>
          </a:prstGeom>
        </p:spPr>
        <p:txBody>
          <a:bodyPr anchor="ctr">
            <a:normAutofit/>
          </a:bodyPr>
          <a:lstStyle>
            <a:lvl1pPr marL="0" indent="0" algn="ctr">
              <a:buNone/>
              <a:defRPr sz="2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X</a:t>
            </a:r>
          </a:p>
        </p:txBody>
      </p:sp>
      <p:sp>
        <p:nvSpPr>
          <p:cNvPr id="26" name="Text Placeholder 2">
            <a:extLst>
              <a:ext uri="{FF2B5EF4-FFF2-40B4-BE49-F238E27FC236}">
                <a16:creationId xmlns:a16="http://schemas.microsoft.com/office/drawing/2014/main" id="{C78D01C9-F6B8-E542-B607-AEC8A702843D}"/>
              </a:ext>
            </a:extLst>
          </p:cNvPr>
          <p:cNvSpPr>
            <a:spLocks noGrp="1"/>
          </p:cNvSpPr>
          <p:nvPr>
            <p:ph type="body" idx="29" hasCustomPrompt="1"/>
          </p:nvPr>
        </p:nvSpPr>
        <p:spPr>
          <a:xfrm>
            <a:off x="773510" y="4835399"/>
            <a:ext cx="660965" cy="306110"/>
          </a:xfrm>
          <a:prstGeom prst="rect">
            <a:avLst/>
          </a:prstGeom>
        </p:spPr>
        <p:txBody>
          <a:bodyPr anchor="ctr">
            <a:normAutofit/>
          </a:bodyPr>
          <a:lstStyle>
            <a:lvl1pPr marL="0" indent="0" algn="ctr">
              <a:buNone/>
              <a:defRPr sz="2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X</a:t>
            </a:r>
          </a:p>
        </p:txBody>
      </p:sp>
      <p:sp>
        <p:nvSpPr>
          <p:cNvPr id="27" name="Text Placeholder 2">
            <a:extLst>
              <a:ext uri="{FF2B5EF4-FFF2-40B4-BE49-F238E27FC236}">
                <a16:creationId xmlns:a16="http://schemas.microsoft.com/office/drawing/2014/main" id="{B398982D-2938-1F4D-A07F-AFF9A0D73273}"/>
              </a:ext>
            </a:extLst>
          </p:cNvPr>
          <p:cNvSpPr>
            <a:spLocks noGrp="1"/>
          </p:cNvSpPr>
          <p:nvPr>
            <p:ph type="body" idx="30" hasCustomPrompt="1"/>
          </p:nvPr>
        </p:nvSpPr>
        <p:spPr>
          <a:xfrm>
            <a:off x="5948827" y="3720276"/>
            <a:ext cx="671358" cy="306110"/>
          </a:xfrm>
          <a:prstGeom prst="rect">
            <a:avLst/>
          </a:prstGeom>
        </p:spPr>
        <p:txBody>
          <a:bodyPr anchor="ctr">
            <a:normAutofit/>
          </a:bodyPr>
          <a:lstStyle>
            <a:lvl1pPr marL="0" indent="0" algn="ctr">
              <a:buNone/>
              <a:defRPr sz="2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X</a:t>
            </a:r>
          </a:p>
        </p:txBody>
      </p:sp>
      <p:sp>
        <p:nvSpPr>
          <p:cNvPr id="28" name="Text Placeholder 2">
            <a:extLst>
              <a:ext uri="{FF2B5EF4-FFF2-40B4-BE49-F238E27FC236}">
                <a16:creationId xmlns:a16="http://schemas.microsoft.com/office/drawing/2014/main" id="{D69CB4D8-FE6D-994D-BAFE-A467D8B78071}"/>
              </a:ext>
            </a:extLst>
          </p:cNvPr>
          <p:cNvSpPr>
            <a:spLocks noGrp="1"/>
          </p:cNvSpPr>
          <p:nvPr>
            <p:ph type="body" idx="31" hasCustomPrompt="1"/>
          </p:nvPr>
        </p:nvSpPr>
        <p:spPr>
          <a:xfrm>
            <a:off x="5948827" y="4857700"/>
            <a:ext cx="671358" cy="306110"/>
          </a:xfrm>
          <a:prstGeom prst="rect">
            <a:avLst/>
          </a:prstGeom>
        </p:spPr>
        <p:txBody>
          <a:bodyPr anchor="ctr">
            <a:normAutofit/>
          </a:bodyPr>
          <a:lstStyle>
            <a:lvl1pPr marL="0" indent="0" algn="ctr">
              <a:buNone/>
              <a:defRPr sz="2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X</a:t>
            </a:r>
          </a:p>
        </p:txBody>
      </p:sp>
    </p:spTree>
    <p:extLst>
      <p:ext uri="{BB962C8B-B14F-4D97-AF65-F5344CB8AC3E}">
        <p14:creationId xmlns:p14="http://schemas.microsoft.com/office/powerpoint/2010/main" val="7598305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ection Divider">
    <p:bg>
      <p:bgPr>
        <a:solidFill>
          <a:schemeClr val="bg1"/>
        </a:solidFill>
        <a:effectLst/>
      </p:bgPr>
    </p:bg>
    <p:spTree>
      <p:nvGrpSpPr>
        <p:cNvPr id="1" name=""/>
        <p:cNvGrpSpPr/>
        <p:nvPr/>
      </p:nvGrpSpPr>
      <p:grpSpPr>
        <a:xfrm>
          <a:off x="0" y="0"/>
          <a:ext cx="0" cy="0"/>
          <a:chOff x="0" y="0"/>
          <a:chExt cx="0" cy="0"/>
        </a:xfrm>
      </p:grpSpPr>
      <p:sp>
        <p:nvSpPr>
          <p:cNvPr id="8" name="Прямоугольник 11">
            <a:extLst>
              <a:ext uri="{FF2B5EF4-FFF2-40B4-BE49-F238E27FC236}">
                <a16:creationId xmlns:a16="http://schemas.microsoft.com/office/drawing/2014/main" id="{45DBB81B-C868-6A42-AD67-895AD0332936}"/>
              </a:ext>
            </a:extLst>
          </p:cNvPr>
          <p:cNvSpPr/>
          <p:nvPr userDrawn="1"/>
        </p:nvSpPr>
        <p:spPr>
          <a:xfrm>
            <a:off x="643322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Заголовок 1">
            <a:extLst>
              <a:ext uri="{FF2B5EF4-FFF2-40B4-BE49-F238E27FC236}">
                <a16:creationId xmlns:a16="http://schemas.microsoft.com/office/drawing/2014/main" id="{112BD7A3-FE1F-684D-B68A-090E8CD68EA4}"/>
              </a:ext>
            </a:extLst>
          </p:cNvPr>
          <p:cNvSpPr>
            <a:spLocks noGrp="1"/>
          </p:cNvSpPr>
          <p:nvPr>
            <p:ph type="title" hasCustomPrompt="1"/>
          </p:nvPr>
        </p:nvSpPr>
        <p:spPr>
          <a:xfrm>
            <a:off x="6433220" y="624979"/>
            <a:ext cx="5637923"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SECTION</a:t>
            </a:r>
            <a:br>
              <a:rPr lang="en-US" dirty="0"/>
            </a:br>
            <a:r>
              <a:rPr lang="en-US" dirty="0"/>
              <a:t>NAME</a:t>
            </a:r>
            <a:endParaRPr lang="ru-RU" dirty="0"/>
          </a:p>
        </p:txBody>
      </p:sp>
      <p:sp>
        <p:nvSpPr>
          <p:cNvPr id="10" name="Текст 3">
            <a:extLst>
              <a:ext uri="{FF2B5EF4-FFF2-40B4-BE49-F238E27FC236}">
                <a16:creationId xmlns:a16="http://schemas.microsoft.com/office/drawing/2014/main" id="{515B52E7-A1A2-3F41-8DD3-782CC17B91E7}"/>
              </a:ext>
            </a:extLst>
          </p:cNvPr>
          <p:cNvSpPr>
            <a:spLocks noGrp="1"/>
          </p:cNvSpPr>
          <p:nvPr>
            <p:ph type="body" sz="quarter" idx="21" hasCustomPrompt="1"/>
          </p:nvPr>
        </p:nvSpPr>
        <p:spPr>
          <a:xfrm>
            <a:off x="6433220" y="2539926"/>
            <a:ext cx="4667171" cy="2946474"/>
          </a:xfrm>
          <a:prstGeom prst="rect">
            <a:avLst/>
          </a:prstGeom>
        </p:spPr>
        <p:txBody>
          <a:bodyPr>
            <a:normAutofit/>
          </a:bodyPr>
          <a:lstStyle>
            <a:lvl1pPr>
              <a:lnSpc>
                <a:spcPct val="100000"/>
              </a:lnSpc>
              <a:defRPr lang="en-US" sz="2000" b="0" i="0" baseline="0" dirty="0">
                <a:solidFill>
                  <a:schemeClr val="tx2"/>
                </a:solidFill>
                <a:latin typeface="+mn-lt"/>
                <a:ea typeface="Tahoma" charset="0"/>
                <a:cs typeface="Tahoma" charset="0"/>
              </a:defRPr>
            </a:lvl1pPr>
          </a:lstStyle>
          <a:p>
            <a:pPr marL="228600" lvl="0" indent="-228600">
              <a:lnSpc>
                <a:spcPct val="150000"/>
              </a:lnSpc>
            </a:pPr>
            <a:r>
              <a:rPr lang="en-US" dirty="0"/>
              <a:t>Body text should be 20 pt. Calibri font, 20 point font. </a:t>
            </a:r>
          </a:p>
          <a:p>
            <a:pPr marL="228600" lvl="0" indent="-228600">
              <a:lnSpc>
                <a:spcPct val="150000"/>
              </a:lnSpc>
            </a:pPr>
            <a:r>
              <a:rPr lang="en-US" dirty="0"/>
              <a:t>List slide titles here </a:t>
            </a:r>
          </a:p>
        </p:txBody>
      </p:sp>
      <p:sp>
        <p:nvSpPr>
          <p:cNvPr id="11" name="Rectangle 10">
            <a:extLst>
              <a:ext uri="{FF2B5EF4-FFF2-40B4-BE49-F238E27FC236}">
                <a16:creationId xmlns:a16="http://schemas.microsoft.com/office/drawing/2014/main" id="{7F14D42D-5A63-A74F-9731-ACC2094BB44B}"/>
              </a:ext>
            </a:extLst>
          </p:cNvPr>
          <p:cNvSpPr/>
          <p:nvPr userDrawn="1"/>
        </p:nvSpPr>
        <p:spPr>
          <a:xfrm>
            <a:off x="-1" y="0"/>
            <a:ext cx="509299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7238112-97A0-F240-A954-859DCA5311DA}"/>
              </a:ext>
            </a:extLst>
          </p:cNvPr>
          <p:cNvSpPr/>
          <p:nvPr userDrawn="1"/>
        </p:nvSpPr>
        <p:spPr>
          <a:xfrm>
            <a:off x="5092995" y="0"/>
            <a:ext cx="3615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Прямоугольник 6">
            <a:extLst>
              <a:ext uri="{FF2B5EF4-FFF2-40B4-BE49-F238E27FC236}">
                <a16:creationId xmlns:a16="http://schemas.microsoft.com/office/drawing/2014/main" id="{40A72FDF-269D-3742-A0F9-21208C3490BA}"/>
              </a:ext>
            </a:extLst>
          </p:cNvPr>
          <p:cNvSpPr/>
          <p:nvPr userDrawn="1"/>
        </p:nvSpPr>
        <p:spPr>
          <a:xfrm>
            <a:off x="6433220" y="6088780"/>
            <a:ext cx="3157347" cy="769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ru-RU"/>
          </a:p>
        </p:txBody>
      </p:sp>
      <p:sp>
        <p:nvSpPr>
          <p:cNvPr id="15" name="Текст 3">
            <a:extLst>
              <a:ext uri="{FF2B5EF4-FFF2-40B4-BE49-F238E27FC236}">
                <a16:creationId xmlns:a16="http://schemas.microsoft.com/office/drawing/2014/main" id="{D3524864-C1E6-D343-97C2-B74777E75132}"/>
              </a:ext>
            </a:extLst>
          </p:cNvPr>
          <p:cNvSpPr>
            <a:spLocks noGrp="1"/>
          </p:cNvSpPr>
          <p:nvPr>
            <p:ph type="body" sz="quarter" idx="24" hasCustomPrompt="1"/>
          </p:nvPr>
        </p:nvSpPr>
        <p:spPr>
          <a:xfrm>
            <a:off x="6527005" y="6223407"/>
            <a:ext cx="2872176" cy="414897"/>
          </a:xfrm>
          <a:prstGeom prst="rect">
            <a:avLst/>
          </a:prstGeom>
        </p:spPr>
        <p:txBody>
          <a:bodyPr anchor="ctr">
            <a:noAutofit/>
          </a:bodyPr>
          <a:lstStyle>
            <a:lvl1pPr>
              <a:defRPr lang="en-US" sz="1600" b="1" i="0" baseline="0" dirty="0">
                <a:solidFill>
                  <a:schemeClr val="bg1"/>
                </a:solidFill>
                <a:latin typeface="+mj-lt"/>
                <a:ea typeface="Tahoma" charset="0"/>
                <a:cs typeface="Tahoma" charset="0"/>
              </a:defRPr>
            </a:lvl1pPr>
          </a:lstStyle>
          <a:p>
            <a:pPr marL="0" lvl="0" indent="0">
              <a:lnSpc>
                <a:spcPct val="150000"/>
              </a:lnSpc>
              <a:buNone/>
            </a:pPr>
            <a:r>
              <a:rPr lang="en-US" dirty="0"/>
              <a:t>&lt;PROJECT NAME&gt;</a:t>
            </a:r>
          </a:p>
        </p:txBody>
      </p:sp>
      <p:sp>
        <p:nvSpPr>
          <p:cNvPr id="16" name="Slide Number Placeholder 5">
            <a:extLst>
              <a:ext uri="{FF2B5EF4-FFF2-40B4-BE49-F238E27FC236}">
                <a16:creationId xmlns:a16="http://schemas.microsoft.com/office/drawing/2014/main" id="{45ADAA52-71F9-2F4E-8233-6FC3DEEB5298}"/>
              </a:ext>
            </a:extLst>
          </p:cNvPr>
          <p:cNvSpPr>
            <a:spLocks noGrp="1"/>
          </p:cNvSpPr>
          <p:nvPr>
            <p:ph type="sldNum" sz="quarter" idx="4"/>
          </p:nvPr>
        </p:nvSpPr>
        <p:spPr>
          <a:xfrm>
            <a:off x="10569284" y="6356350"/>
            <a:ext cx="784516"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dirty="0">
                <a:solidFill>
                  <a:schemeClr val="accent1"/>
                </a:solidFill>
              </a:rPr>
              <a:t>|</a:t>
            </a:r>
            <a:r>
              <a:rPr lang="en-US" dirty="0"/>
              <a:t> </a:t>
            </a:r>
            <a:fld id="{E1AB07C4-F4AD-C942-BAEA-67B4CA5A8891}" type="slidenum">
              <a:rPr lang="en-US" smtClean="0">
                <a:solidFill>
                  <a:schemeClr val="tx2"/>
                </a:solidFill>
              </a:rPr>
              <a:pPr/>
              <a:t>‹#›</a:t>
            </a:fld>
            <a:endParaRPr lang="en-US" dirty="0">
              <a:solidFill>
                <a:schemeClr val="tx2"/>
              </a:solidFill>
            </a:endParaRPr>
          </a:p>
        </p:txBody>
      </p:sp>
    </p:spTree>
    <p:extLst>
      <p:ext uri="{BB962C8B-B14F-4D97-AF65-F5344CB8AC3E}">
        <p14:creationId xmlns:p14="http://schemas.microsoft.com/office/powerpoint/2010/main" val="34206429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One Column Layou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a:xfrm>
            <a:off x="4038600" y="6356350"/>
            <a:ext cx="4114800" cy="365125"/>
          </a:xfrm>
          <a:prstGeom prst="rect">
            <a:avLst/>
          </a:prstGeom>
        </p:spPr>
        <p:txBody>
          <a:bodyPr/>
          <a:lstStyle/>
          <a:p>
            <a:r>
              <a:rPr lang="en-US" dirty="0" err="1"/>
              <a:t>www.nachc.org</a:t>
            </a:r>
            <a:endParaRPr lang="en-US" dirty="0"/>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lvl1pPr>
              <a:defRPr/>
            </a:lvl1pPr>
          </a:lstStyle>
          <a:p>
            <a:r>
              <a:rPr lang="en-US" dirty="0">
                <a:solidFill>
                  <a:schemeClr val="accent1"/>
                </a:solidFill>
              </a:rPr>
              <a:t>|</a:t>
            </a:r>
            <a:r>
              <a:rPr lang="en-US" dirty="0"/>
              <a:t> </a:t>
            </a:r>
            <a:fld id="{E1AB07C4-F4AD-C942-BAEA-67B4CA5A8891}" type="slidenum">
              <a:rPr lang="en-US" smtClean="0">
                <a:solidFill>
                  <a:schemeClr val="tx2"/>
                </a:solidFill>
              </a:rPr>
              <a:pPr/>
              <a:t>‹#›</a:t>
            </a:fld>
            <a:endParaRPr lang="en-US" dirty="0">
              <a:solidFill>
                <a:schemeClr val="tx2"/>
              </a:solidFill>
            </a:endParaRPr>
          </a:p>
        </p:txBody>
      </p:sp>
      <p:sp>
        <p:nvSpPr>
          <p:cNvPr id="8" name="Прямоугольник 11">
            <a:extLst>
              <a:ext uri="{FF2B5EF4-FFF2-40B4-BE49-F238E27FC236}">
                <a16:creationId xmlns:a16="http://schemas.microsoft.com/office/drawing/2014/main" id="{C934916A-50E5-064F-944B-712387868C41}"/>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Заголовок 1">
            <a:extLst>
              <a:ext uri="{FF2B5EF4-FFF2-40B4-BE49-F238E27FC236}">
                <a16:creationId xmlns:a16="http://schemas.microsoft.com/office/drawing/2014/main" id="{89F4B8DF-EEF8-0B40-B697-933F84D6A6F1}"/>
              </a:ext>
            </a:extLst>
          </p:cNvPr>
          <p:cNvSpPr>
            <a:spLocks noGrp="1"/>
          </p:cNvSpPr>
          <p:nvPr>
            <p:ph type="title" hasCustomPrompt="1"/>
          </p:nvPr>
        </p:nvSpPr>
        <p:spPr>
          <a:xfrm>
            <a:off x="773511" y="624979"/>
            <a:ext cx="6598250"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ONE COLUMN </a:t>
            </a:r>
            <a:br>
              <a:rPr lang="en-US" dirty="0"/>
            </a:br>
            <a:r>
              <a:rPr lang="en-US" dirty="0"/>
              <a:t>LAYOUT</a:t>
            </a:r>
            <a:endParaRPr lang="ru-RU" dirty="0"/>
          </a:p>
        </p:txBody>
      </p:sp>
      <p:sp>
        <p:nvSpPr>
          <p:cNvPr id="13" name="Текст 3">
            <a:extLst>
              <a:ext uri="{FF2B5EF4-FFF2-40B4-BE49-F238E27FC236}">
                <a16:creationId xmlns:a16="http://schemas.microsoft.com/office/drawing/2014/main" id="{C7E25AE2-B775-8A49-82AD-FEAFB583FA5D}"/>
              </a:ext>
            </a:extLst>
          </p:cNvPr>
          <p:cNvSpPr>
            <a:spLocks noGrp="1"/>
          </p:cNvSpPr>
          <p:nvPr>
            <p:ph type="body" sz="quarter" idx="21" hasCustomPrompt="1"/>
          </p:nvPr>
        </p:nvSpPr>
        <p:spPr>
          <a:xfrm>
            <a:off x="773511" y="2539926"/>
            <a:ext cx="10580289" cy="2946474"/>
          </a:xfrm>
          <a:prstGeom prst="rect">
            <a:avLst/>
          </a:prstGeom>
        </p:spPr>
        <p:txBody>
          <a:bodyPr>
            <a:normAutofit/>
          </a:bodyPr>
          <a:lstStyle>
            <a:lvl1pPr defTabSz="914400">
              <a:lnSpc>
                <a:spcPct val="100000"/>
              </a:lnSpc>
              <a:spcBef>
                <a:spcPts val="0"/>
              </a:spcBef>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20 pt. Calibri font, </a:t>
            </a:r>
            <a:br>
              <a:rPr lang="en-US" dirty="0"/>
            </a:br>
            <a:r>
              <a:rPr lang="en-US" dirty="0"/>
              <a:t>20 point font. </a:t>
            </a:r>
          </a:p>
        </p:txBody>
      </p:sp>
    </p:spTree>
    <p:extLst>
      <p:ext uri="{BB962C8B-B14F-4D97-AF65-F5344CB8AC3E}">
        <p14:creationId xmlns:p14="http://schemas.microsoft.com/office/powerpoint/2010/main" val="27943613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Layout">
    <p:spTree>
      <p:nvGrpSpPr>
        <p:cNvPr id="1" name=""/>
        <p:cNvGrpSpPr/>
        <p:nvPr/>
      </p:nvGrpSpPr>
      <p:grpSpPr>
        <a:xfrm>
          <a:off x="0" y="0"/>
          <a:ext cx="0" cy="0"/>
          <a:chOff x="0" y="0"/>
          <a:chExt cx="0" cy="0"/>
        </a:xfrm>
      </p:grpSpPr>
      <p:sp>
        <p:nvSpPr>
          <p:cNvPr id="10" name="Прямоугольник 11">
            <a:extLst>
              <a:ext uri="{FF2B5EF4-FFF2-40B4-BE49-F238E27FC236}">
                <a16:creationId xmlns:a16="http://schemas.microsoft.com/office/drawing/2014/main" id="{FAA9F860-6D58-AE41-912D-71875DF5B15E}"/>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Заголовок 1">
            <a:extLst>
              <a:ext uri="{FF2B5EF4-FFF2-40B4-BE49-F238E27FC236}">
                <a16:creationId xmlns:a16="http://schemas.microsoft.com/office/drawing/2014/main" id="{C982DFF4-1D3F-3248-822D-6A6FA0CB2024}"/>
              </a:ext>
            </a:extLst>
          </p:cNvPr>
          <p:cNvSpPr>
            <a:spLocks noGrp="1"/>
          </p:cNvSpPr>
          <p:nvPr>
            <p:ph type="title" hasCustomPrompt="1"/>
          </p:nvPr>
        </p:nvSpPr>
        <p:spPr>
          <a:xfrm>
            <a:off x="773511" y="624979"/>
            <a:ext cx="5637923"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TWO COLUMN </a:t>
            </a:r>
            <a:br>
              <a:rPr lang="en-US" dirty="0"/>
            </a:br>
            <a:r>
              <a:rPr lang="en-US" dirty="0"/>
              <a:t>LAYOUT</a:t>
            </a:r>
            <a:endParaRPr lang="ru-RU" dirty="0"/>
          </a:p>
        </p:txBody>
      </p:sp>
      <p:sp>
        <p:nvSpPr>
          <p:cNvPr id="12" name="Текст 3">
            <a:extLst>
              <a:ext uri="{FF2B5EF4-FFF2-40B4-BE49-F238E27FC236}">
                <a16:creationId xmlns:a16="http://schemas.microsoft.com/office/drawing/2014/main" id="{B084CA66-A0A2-8B46-8B05-8BE5836CFFDB}"/>
              </a:ext>
            </a:extLst>
          </p:cNvPr>
          <p:cNvSpPr>
            <a:spLocks noGrp="1"/>
          </p:cNvSpPr>
          <p:nvPr>
            <p:ph type="body" sz="quarter" idx="21" hasCustomPrompt="1"/>
          </p:nvPr>
        </p:nvSpPr>
        <p:spPr>
          <a:xfrm>
            <a:off x="773512" y="2539926"/>
            <a:ext cx="4844863" cy="2946474"/>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a:t>
            </a:r>
            <a:br>
              <a:rPr lang="en-US" dirty="0"/>
            </a:br>
            <a:r>
              <a:rPr lang="en-US" dirty="0"/>
              <a:t>20 point font. </a:t>
            </a:r>
          </a:p>
        </p:txBody>
      </p:sp>
      <p:sp>
        <p:nvSpPr>
          <p:cNvPr id="13" name="Rectangle 12">
            <a:extLst>
              <a:ext uri="{FF2B5EF4-FFF2-40B4-BE49-F238E27FC236}">
                <a16:creationId xmlns:a16="http://schemas.microsoft.com/office/drawing/2014/main" id="{319D427D-2415-4E48-AA41-0523B6FC69BE}"/>
              </a:ext>
            </a:extLst>
          </p:cNvPr>
          <p:cNvSpPr/>
          <p:nvPr userDrawn="1"/>
        </p:nvSpPr>
        <p:spPr>
          <a:xfrm>
            <a:off x="6096000" y="0"/>
            <a:ext cx="6096001"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898024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resenter Layout">
    <p:spTree>
      <p:nvGrpSpPr>
        <p:cNvPr id="1" name=""/>
        <p:cNvGrpSpPr/>
        <p:nvPr/>
      </p:nvGrpSpPr>
      <p:grpSpPr>
        <a:xfrm>
          <a:off x="0" y="0"/>
          <a:ext cx="0" cy="0"/>
          <a:chOff x="0" y="0"/>
          <a:chExt cx="0" cy="0"/>
        </a:xfrm>
      </p:grpSpPr>
      <p:sp>
        <p:nvSpPr>
          <p:cNvPr id="10" name="Прямоугольник 11">
            <a:extLst>
              <a:ext uri="{FF2B5EF4-FFF2-40B4-BE49-F238E27FC236}">
                <a16:creationId xmlns:a16="http://schemas.microsoft.com/office/drawing/2014/main" id="{FAA9F860-6D58-AE41-912D-71875DF5B15E}"/>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Заголовок 1">
            <a:extLst>
              <a:ext uri="{FF2B5EF4-FFF2-40B4-BE49-F238E27FC236}">
                <a16:creationId xmlns:a16="http://schemas.microsoft.com/office/drawing/2014/main" id="{C982DFF4-1D3F-3248-822D-6A6FA0CB2024}"/>
              </a:ext>
            </a:extLst>
          </p:cNvPr>
          <p:cNvSpPr>
            <a:spLocks noGrp="1"/>
          </p:cNvSpPr>
          <p:nvPr>
            <p:ph type="title" hasCustomPrompt="1"/>
          </p:nvPr>
        </p:nvSpPr>
        <p:spPr>
          <a:xfrm>
            <a:off x="773511" y="624979"/>
            <a:ext cx="5637923"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PRESENTER</a:t>
            </a:r>
            <a:br>
              <a:rPr lang="en-US" dirty="0"/>
            </a:br>
            <a:r>
              <a:rPr lang="en-US" dirty="0"/>
              <a:t>SLIDE</a:t>
            </a:r>
            <a:endParaRPr lang="ru-RU" dirty="0"/>
          </a:p>
        </p:txBody>
      </p:sp>
      <p:sp>
        <p:nvSpPr>
          <p:cNvPr id="12" name="Текст 3">
            <a:extLst>
              <a:ext uri="{FF2B5EF4-FFF2-40B4-BE49-F238E27FC236}">
                <a16:creationId xmlns:a16="http://schemas.microsoft.com/office/drawing/2014/main" id="{B084CA66-A0A2-8B46-8B05-8BE5836CFFDB}"/>
              </a:ext>
            </a:extLst>
          </p:cNvPr>
          <p:cNvSpPr>
            <a:spLocks noGrp="1"/>
          </p:cNvSpPr>
          <p:nvPr>
            <p:ph type="body" sz="quarter" idx="21" hasCustomPrompt="1"/>
          </p:nvPr>
        </p:nvSpPr>
        <p:spPr>
          <a:xfrm>
            <a:off x="773512" y="2539926"/>
            <a:ext cx="4844863" cy="2946474"/>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a:t>
            </a:r>
            <a:br>
              <a:rPr lang="en-US" dirty="0"/>
            </a:br>
            <a:r>
              <a:rPr lang="en-US" dirty="0"/>
              <a:t>20 point font. </a:t>
            </a:r>
          </a:p>
        </p:txBody>
      </p:sp>
      <p:sp>
        <p:nvSpPr>
          <p:cNvPr id="6" name="Picture Placeholder 2">
            <a:extLst>
              <a:ext uri="{FF2B5EF4-FFF2-40B4-BE49-F238E27FC236}">
                <a16:creationId xmlns:a16="http://schemas.microsoft.com/office/drawing/2014/main" id="{85946DF6-DF96-764A-AC34-B353CA02ACC8}"/>
              </a:ext>
            </a:extLst>
          </p:cNvPr>
          <p:cNvSpPr>
            <a:spLocks noGrp="1"/>
          </p:cNvSpPr>
          <p:nvPr>
            <p:ph type="pic" sz="quarter" idx="23"/>
          </p:nvPr>
        </p:nvSpPr>
        <p:spPr>
          <a:xfrm>
            <a:off x="6096000" y="19084"/>
            <a:ext cx="6044723" cy="6838916"/>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p>
        </p:txBody>
      </p:sp>
    </p:spTree>
    <p:extLst>
      <p:ext uri="{BB962C8B-B14F-4D97-AF65-F5344CB8AC3E}">
        <p14:creationId xmlns:p14="http://schemas.microsoft.com/office/powerpoint/2010/main" val="34894899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able Slides">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4038600" y="6356350"/>
            <a:ext cx="4114800" cy="365125"/>
          </a:xfrm>
          <a:prstGeom prst="rect">
            <a:avLst/>
          </a:prstGeom>
        </p:spPr>
        <p:txBody>
          <a:bodyPr/>
          <a:lstStyle/>
          <a:p>
            <a:r>
              <a:rPr lang="en-US" dirty="0" err="1"/>
              <a:t>www.nachc.org</a:t>
            </a:r>
            <a:endParaRPr lang="en-US" dirty="0"/>
          </a:p>
        </p:txBody>
      </p:sp>
      <p:sp>
        <p:nvSpPr>
          <p:cNvPr id="5" name="Прямоугольник 11">
            <a:extLst>
              <a:ext uri="{FF2B5EF4-FFF2-40B4-BE49-F238E27FC236}">
                <a16:creationId xmlns:a16="http://schemas.microsoft.com/office/drawing/2014/main" id="{72DED438-09BB-ED44-85FB-737E8207DD21}"/>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Текст 3">
            <a:extLst>
              <a:ext uri="{FF2B5EF4-FFF2-40B4-BE49-F238E27FC236}">
                <a16:creationId xmlns:a16="http://schemas.microsoft.com/office/drawing/2014/main" id="{2A7BBD85-ACB0-3D4B-9CEE-926BDF05C8D5}"/>
              </a:ext>
            </a:extLst>
          </p:cNvPr>
          <p:cNvSpPr>
            <a:spLocks noGrp="1"/>
          </p:cNvSpPr>
          <p:nvPr>
            <p:ph type="body" sz="quarter" idx="21" hasCustomPrompt="1"/>
          </p:nvPr>
        </p:nvSpPr>
        <p:spPr>
          <a:xfrm>
            <a:off x="773511" y="2539926"/>
            <a:ext cx="10580289" cy="2946474"/>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20 point font. </a:t>
            </a:r>
          </a:p>
        </p:txBody>
      </p:sp>
      <p:sp>
        <p:nvSpPr>
          <p:cNvPr id="9" name="Slide Number Placeholder 5">
            <a:extLst>
              <a:ext uri="{FF2B5EF4-FFF2-40B4-BE49-F238E27FC236}">
                <a16:creationId xmlns:a16="http://schemas.microsoft.com/office/drawing/2014/main" id="{13B46809-C683-8F4C-BAEC-73C22FE85F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dirty="0">
                <a:solidFill>
                  <a:schemeClr val="accent1"/>
                </a:solidFill>
              </a:rPr>
              <a:t>|</a:t>
            </a:r>
            <a:r>
              <a:rPr lang="en-US" dirty="0"/>
              <a:t> </a:t>
            </a:r>
            <a:fld id="{E1AB07C4-F4AD-C942-BAEA-67B4CA5A8891}" type="slidenum">
              <a:rPr lang="en-US" smtClean="0">
                <a:solidFill>
                  <a:schemeClr val="tx2"/>
                </a:solidFill>
              </a:rPr>
              <a:pPr/>
              <a:t>‹#›</a:t>
            </a:fld>
            <a:endParaRPr lang="en-US" dirty="0">
              <a:solidFill>
                <a:schemeClr val="tx2"/>
              </a:solidFill>
            </a:endParaRPr>
          </a:p>
        </p:txBody>
      </p:sp>
      <p:sp>
        <p:nvSpPr>
          <p:cNvPr id="8" name="Заголовок 1">
            <a:extLst>
              <a:ext uri="{FF2B5EF4-FFF2-40B4-BE49-F238E27FC236}">
                <a16:creationId xmlns:a16="http://schemas.microsoft.com/office/drawing/2014/main" id="{4ADF77C3-A26C-D040-94C2-17B7D9C1E56F}"/>
              </a:ext>
            </a:extLst>
          </p:cNvPr>
          <p:cNvSpPr>
            <a:spLocks noGrp="1"/>
          </p:cNvSpPr>
          <p:nvPr>
            <p:ph type="title" hasCustomPrompt="1"/>
          </p:nvPr>
        </p:nvSpPr>
        <p:spPr>
          <a:xfrm>
            <a:off x="773511" y="624979"/>
            <a:ext cx="5637923"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TABLE </a:t>
            </a:r>
            <a:br>
              <a:rPr lang="en-US" dirty="0"/>
            </a:br>
            <a:r>
              <a:rPr lang="en-US" dirty="0"/>
              <a:t>SLIDE</a:t>
            </a:r>
            <a:endParaRPr lang="ru-RU" dirty="0"/>
          </a:p>
        </p:txBody>
      </p:sp>
    </p:spTree>
    <p:extLst>
      <p:ext uri="{BB962C8B-B14F-4D97-AF65-F5344CB8AC3E}">
        <p14:creationId xmlns:p14="http://schemas.microsoft.com/office/powerpoint/2010/main" val="13007924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73043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7">
            <a:extLst>
              <a:ext uri="{FF2B5EF4-FFF2-40B4-BE49-F238E27FC236}">
                <a16:creationId xmlns:a16="http://schemas.microsoft.com/office/drawing/2014/main" id="{75FEC233-66DD-B941-8976-C4B36DCACD74}"/>
              </a:ext>
            </a:extLst>
          </p:cNvPr>
          <p:cNvPicPr>
            <a:picLocks noChangeAspect="1"/>
          </p:cNvPicPr>
          <p:nvPr userDrawn="1"/>
        </p:nvPicPr>
        <p:blipFill>
          <a:blip r:embed="rId17"/>
          <a:stretch>
            <a:fillRect/>
          </a:stretch>
        </p:blipFill>
        <p:spPr>
          <a:xfrm>
            <a:off x="838200" y="6353489"/>
            <a:ext cx="1387613" cy="367986"/>
          </a:xfrm>
          <a:prstGeom prst="rect">
            <a:avLst/>
          </a:prstGeom>
        </p:spPr>
      </p:pic>
      <p:sp>
        <p:nvSpPr>
          <p:cNvPr id="7" name="Footer Placeholder 4">
            <a:extLst>
              <a:ext uri="{FF2B5EF4-FFF2-40B4-BE49-F238E27FC236}">
                <a16:creationId xmlns:a16="http://schemas.microsoft.com/office/drawing/2014/main" id="{C5DC931E-A09F-0545-B2E3-1D5A1D03461F}"/>
              </a:ext>
            </a:extLst>
          </p:cNvPr>
          <p:cNvSpPr>
            <a:spLocks noGrp="1"/>
          </p:cNvSpPr>
          <p:nvPr>
            <p:ph type="ftr" sz="quarter" idx="3"/>
          </p:nvPr>
        </p:nvSpPr>
        <p:spPr>
          <a:xfrm>
            <a:off x="4907868" y="6356350"/>
            <a:ext cx="2376264"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t>www.nachc.org</a:t>
            </a:r>
            <a:endParaRPr lang="en-US" dirty="0"/>
          </a:p>
        </p:txBody>
      </p:sp>
      <p:sp>
        <p:nvSpPr>
          <p:cNvPr id="9" name="Slide Number Placeholder 5">
            <a:extLst>
              <a:ext uri="{FF2B5EF4-FFF2-40B4-BE49-F238E27FC236}">
                <a16:creationId xmlns:a16="http://schemas.microsoft.com/office/drawing/2014/main" id="{081E48BF-90CA-994C-965C-1FA0D6B3E79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dirty="0">
                <a:solidFill>
                  <a:schemeClr val="accent1"/>
                </a:solidFill>
              </a:rPr>
              <a:t>|</a:t>
            </a:r>
            <a:r>
              <a:rPr lang="en-US" dirty="0"/>
              <a:t> </a:t>
            </a:r>
            <a:fld id="{E1AB07C4-F4AD-C942-BAEA-67B4CA5A8891}" type="slidenum">
              <a:rPr lang="en-US" smtClean="0">
                <a:solidFill>
                  <a:schemeClr val="tx2"/>
                </a:solidFill>
              </a:rPr>
              <a:pPr/>
              <a:t>‹#›</a:t>
            </a:fld>
            <a:endParaRPr lang="en-US" dirty="0">
              <a:solidFill>
                <a:schemeClr val="tx2"/>
              </a:solidFill>
            </a:endParaRPr>
          </a:p>
        </p:txBody>
      </p:sp>
      <p:pic>
        <p:nvPicPr>
          <p:cNvPr id="6" name="Picture 5">
            <a:extLst>
              <a:ext uri="{FF2B5EF4-FFF2-40B4-BE49-F238E27FC236}">
                <a16:creationId xmlns:a16="http://schemas.microsoft.com/office/drawing/2014/main" id="{C485C8E1-E059-D648-836C-F9CA8193E5C8}"/>
              </a:ext>
            </a:extLst>
          </p:cNvPr>
          <p:cNvPicPr>
            <a:picLocks noChangeAspect="1"/>
          </p:cNvPicPr>
          <p:nvPr userDrawn="1"/>
        </p:nvPicPr>
        <p:blipFill>
          <a:blip r:embed="rId18"/>
          <a:stretch>
            <a:fillRect/>
          </a:stretch>
        </p:blipFill>
        <p:spPr>
          <a:xfrm>
            <a:off x="10128448" y="6453336"/>
            <a:ext cx="792088" cy="185206"/>
          </a:xfrm>
          <a:prstGeom prst="rect">
            <a:avLst/>
          </a:prstGeom>
        </p:spPr>
      </p:pic>
      <p:sp>
        <p:nvSpPr>
          <p:cNvPr id="10" name="Footer Placeholder 4">
            <a:extLst>
              <a:ext uri="{FF2B5EF4-FFF2-40B4-BE49-F238E27FC236}">
                <a16:creationId xmlns:a16="http://schemas.microsoft.com/office/drawing/2014/main" id="{FE1B591C-B8C8-8A43-982E-E208946E70F3}"/>
              </a:ext>
            </a:extLst>
          </p:cNvPr>
          <p:cNvSpPr txBox="1">
            <a:spLocks/>
          </p:cNvSpPr>
          <p:nvPr userDrawn="1"/>
        </p:nvSpPr>
        <p:spPr>
          <a:xfrm>
            <a:off x="8760296" y="6363376"/>
            <a:ext cx="2065414"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@NACHC</a:t>
            </a:r>
          </a:p>
        </p:txBody>
      </p:sp>
    </p:spTree>
    <p:extLst>
      <p:ext uri="{BB962C8B-B14F-4D97-AF65-F5344CB8AC3E}">
        <p14:creationId xmlns:p14="http://schemas.microsoft.com/office/powerpoint/2010/main" val="286387446"/>
      </p:ext>
    </p:extLst>
  </p:cSld>
  <p:clrMap bg1="lt1" tx1="dk1" bg2="lt2" tx2="dk2" accent1="accent1" accent2="accent2" accent3="accent3" accent4="accent4" accent5="accent5" accent6="accent6" hlink="hlink" folHlink="folHlink"/>
  <p:sldLayoutIdLst>
    <p:sldLayoutId id="2147483661" r:id="rId1"/>
    <p:sldLayoutId id="2147483675" r:id="rId2"/>
    <p:sldLayoutId id="2147483662" r:id="rId3"/>
    <p:sldLayoutId id="2147483663" r:id="rId4"/>
    <p:sldLayoutId id="2147483666" r:id="rId5"/>
    <p:sldLayoutId id="2147483664" r:id="rId6"/>
    <p:sldLayoutId id="2147483665" r:id="rId7"/>
    <p:sldLayoutId id="2147483671" r:id="rId8"/>
    <p:sldLayoutId id="2147483667" r:id="rId9"/>
    <p:sldLayoutId id="2147483668" r:id="rId10"/>
    <p:sldLayoutId id="2147483669" r:id="rId11"/>
    <p:sldLayoutId id="2147483670" r:id="rId12"/>
    <p:sldLayoutId id="2147483673" r:id="rId13"/>
    <p:sldLayoutId id="2147483672" r:id="rId14"/>
    <p:sldLayoutId id="2147483674" r:id="rId15"/>
  </p:sldLayoutIdLst>
  <p:hf hdr="0" dt="0"/>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build.fhir.org/ig/cqframework/hiv-cds/"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hyperlink" Target="https://apps.smarthealthit.org/" TargetMode="External"/><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www.youtube.com/watch?v=N0PXAxBA-J8&amp;t=112s" TargetMode="External"/><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hyperlink" Target="https://engineering.cerner.com/smart-on-fhir-tutorial/" TargetMode="External"/><Relationship Id="rId4" Type="http://schemas.openxmlformats.org/officeDocument/2006/relationships/hyperlink" Target="https://www.youtube.com/watch?v=MMfe181tmwU"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s://apps.smarthealthit.org/"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989A570-D2CD-B938-40E1-27224F4E68FB}"/>
              </a:ext>
            </a:extLst>
          </p:cNvPr>
          <p:cNvSpPr txBox="1"/>
          <p:nvPr/>
        </p:nvSpPr>
        <p:spPr>
          <a:xfrm>
            <a:off x="381000" y="1143000"/>
            <a:ext cx="6172200" cy="1754326"/>
          </a:xfrm>
          <a:prstGeom prst="rect">
            <a:avLst/>
          </a:prstGeom>
          <a:solidFill>
            <a:schemeClr val="accent4">
              <a:lumMod val="75000"/>
            </a:schemeClr>
          </a:solidFill>
        </p:spPr>
        <p:txBody>
          <a:bodyPr wrap="square" rtlCol="0">
            <a:spAutoFit/>
          </a:bodyPr>
          <a:lstStyle/>
          <a:p>
            <a:r>
              <a:rPr lang="en-US" sz="3600" dirty="0">
                <a:solidFill>
                  <a:schemeClr val="bg2">
                    <a:lumMod val="75000"/>
                  </a:schemeClr>
                </a:solidFill>
              </a:rPr>
              <a:t>Introduction to SMART on </a:t>
            </a:r>
            <a:r>
              <a:rPr lang="en-US" sz="3600" dirty="0" err="1">
                <a:solidFill>
                  <a:schemeClr val="bg2">
                    <a:lumMod val="75000"/>
                  </a:schemeClr>
                </a:solidFill>
              </a:rPr>
              <a:t>FHIR</a:t>
            </a:r>
            <a:endParaRPr lang="en-US" sz="3600" dirty="0">
              <a:solidFill>
                <a:schemeClr val="bg2">
                  <a:lumMod val="75000"/>
                </a:schemeClr>
              </a:solidFill>
            </a:endParaRPr>
          </a:p>
          <a:p>
            <a:endParaRPr lang="en-US" sz="2400" dirty="0">
              <a:solidFill>
                <a:schemeClr val="bg2">
                  <a:lumMod val="75000"/>
                </a:schemeClr>
              </a:solidFill>
            </a:endParaRPr>
          </a:p>
          <a:p>
            <a:pPr marL="285750" indent="-285750">
              <a:buFont typeface="Arial" panose="020B0604020202020204" pitchFamily="34" charset="0"/>
              <a:buChar char="•"/>
            </a:pPr>
            <a:r>
              <a:rPr lang="en-US" sz="2400" dirty="0">
                <a:solidFill>
                  <a:schemeClr val="bg2">
                    <a:lumMod val="75000"/>
                  </a:schemeClr>
                </a:solidFill>
              </a:rPr>
              <a:t>What is SMART on </a:t>
            </a:r>
            <a:r>
              <a:rPr lang="en-US" sz="2400" dirty="0" err="1">
                <a:solidFill>
                  <a:schemeClr val="bg2">
                    <a:lumMod val="75000"/>
                  </a:schemeClr>
                </a:solidFill>
              </a:rPr>
              <a:t>FHIR</a:t>
            </a:r>
            <a:r>
              <a:rPr lang="en-US" sz="2400" dirty="0">
                <a:solidFill>
                  <a:schemeClr val="bg2">
                    <a:lumMod val="75000"/>
                  </a:schemeClr>
                </a:solidFill>
              </a:rPr>
              <a:t>?</a:t>
            </a:r>
          </a:p>
          <a:p>
            <a:pPr marL="285750" indent="-285750">
              <a:buFont typeface="Arial" panose="020B0604020202020204" pitchFamily="34" charset="0"/>
              <a:buChar char="•"/>
            </a:pPr>
            <a:r>
              <a:rPr lang="en-US" sz="2400" dirty="0">
                <a:solidFill>
                  <a:schemeClr val="bg2">
                    <a:lumMod val="75000"/>
                  </a:schemeClr>
                </a:solidFill>
              </a:rPr>
              <a:t>What Are the Benefits of SMART on </a:t>
            </a:r>
            <a:r>
              <a:rPr lang="en-US" sz="2400" dirty="0" err="1">
                <a:solidFill>
                  <a:schemeClr val="bg2">
                    <a:lumMod val="75000"/>
                  </a:schemeClr>
                </a:solidFill>
              </a:rPr>
              <a:t>FHIR</a:t>
            </a:r>
            <a:r>
              <a:rPr lang="en-US" sz="2400" dirty="0">
                <a:solidFill>
                  <a:schemeClr val="bg2">
                    <a:lumMod val="75000"/>
                  </a:schemeClr>
                </a:solidFill>
              </a:rPr>
              <a:t>?</a:t>
            </a:r>
          </a:p>
        </p:txBody>
      </p:sp>
    </p:spTree>
    <p:extLst>
      <p:ext uri="{BB962C8B-B14F-4D97-AF65-F5344CB8AC3E}">
        <p14:creationId xmlns:p14="http://schemas.microsoft.com/office/powerpoint/2010/main" val="41283360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10</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819665" y="208989"/>
            <a:ext cx="10363200" cy="646331"/>
          </a:xfrm>
          <a:prstGeom prst="rect">
            <a:avLst/>
          </a:prstGeom>
          <a:noFill/>
        </p:spPr>
        <p:txBody>
          <a:bodyPr wrap="square">
            <a:spAutoFit/>
          </a:bodyPr>
          <a:lstStyle/>
          <a:p>
            <a:r>
              <a:rPr lang="en-US" sz="3600" baseline="0" dirty="0">
                <a:solidFill>
                  <a:schemeClr val="accent4">
                    <a:lumMod val="75000"/>
                  </a:schemeClr>
                </a:solidFill>
              </a:rPr>
              <a:t>Application Development With SMA</a:t>
            </a:r>
            <a:r>
              <a:rPr lang="en-US" sz="3600" dirty="0">
                <a:solidFill>
                  <a:schemeClr val="accent4">
                    <a:lumMod val="75000"/>
                  </a:schemeClr>
                </a:solidFill>
              </a:rPr>
              <a:t>RT on </a:t>
            </a:r>
            <a:r>
              <a:rPr lang="en-US" sz="3600" dirty="0" err="1">
                <a:solidFill>
                  <a:schemeClr val="accent4">
                    <a:lumMod val="75000"/>
                  </a:schemeClr>
                </a:solidFill>
              </a:rPr>
              <a:t>FHIR</a:t>
            </a:r>
            <a:endParaRPr lang="en-US" sz="2800" baseline="0" dirty="0">
              <a:solidFill>
                <a:schemeClr val="accent4">
                  <a:lumMod val="75000"/>
                </a:schemeClr>
              </a:solidFill>
            </a:endParaRPr>
          </a:p>
        </p:txBody>
      </p:sp>
      <p:sp>
        <p:nvSpPr>
          <p:cNvPr id="7" name="Rectangle 6">
            <a:extLst>
              <a:ext uri="{FF2B5EF4-FFF2-40B4-BE49-F238E27FC236}">
                <a16:creationId xmlns:a16="http://schemas.microsoft.com/office/drawing/2014/main" id="{B9F140D1-A122-EB0A-F6FE-9EF9CB077A1A}"/>
              </a:ext>
            </a:extLst>
          </p:cNvPr>
          <p:cNvSpPr/>
          <p:nvPr/>
        </p:nvSpPr>
        <p:spPr>
          <a:xfrm>
            <a:off x="152400" y="6019800"/>
            <a:ext cx="11811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DE3C989A-A1A8-7904-7A14-064A837B26C6}"/>
              </a:ext>
            </a:extLst>
          </p:cNvPr>
          <p:cNvSpPr txBox="1"/>
          <p:nvPr/>
        </p:nvSpPr>
        <p:spPr>
          <a:xfrm>
            <a:off x="8153400" y="3429000"/>
            <a:ext cx="3810000" cy="2308324"/>
          </a:xfrm>
          <a:prstGeom prst="rect">
            <a:avLst/>
          </a:prstGeom>
          <a:noFill/>
        </p:spPr>
        <p:txBody>
          <a:bodyPr wrap="square" rtlCol="0">
            <a:spAutoFit/>
          </a:bodyPr>
          <a:lstStyle/>
          <a:p>
            <a:r>
              <a:rPr lang="en-US" sz="2400" dirty="0">
                <a:solidFill>
                  <a:schemeClr val="accent4">
                    <a:lumMod val="75000"/>
                  </a:schemeClr>
                </a:solidFill>
              </a:rPr>
              <a:t>A single team can create a single solution that can be used across multiple </a:t>
            </a:r>
            <a:r>
              <a:rPr lang="en-US" sz="2400" dirty="0" err="1">
                <a:solidFill>
                  <a:schemeClr val="accent4">
                    <a:lumMod val="75000"/>
                  </a:schemeClr>
                </a:solidFill>
              </a:rPr>
              <a:t>EMRs</a:t>
            </a:r>
            <a:r>
              <a:rPr lang="en-US" sz="2400" dirty="0">
                <a:solidFill>
                  <a:schemeClr val="accent4">
                    <a:lumMod val="75000"/>
                  </a:schemeClr>
                </a:solidFill>
              </a:rPr>
              <a:t>, Patient Portals, etc., thereby creating an efficient and consistent solution</a:t>
            </a:r>
          </a:p>
        </p:txBody>
      </p:sp>
      <p:pic>
        <p:nvPicPr>
          <p:cNvPr id="5" name="Picture 4">
            <a:extLst>
              <a:ext uri="{FF2B5EF4-FFF2-40B4-BE49-F238E27FC236}">
                <a16:creationId xmlns:a16="http://schemas.microsoft.com/office/drawing/2014/main" id="{69944A69-1865-1F67-C127-CDD684BE6277}"/>
              </a:ext>
            </a:extLst>
          </p:cNvPr>
          <p:cNvPicPr>
            <a:picLocks noChangeAspect="1"/>
          </p:cNvPicPr>
          <p:nvPr/>
        </p:nvPicPr>
        <p:blipFill>
          <a:blip r:embed="rId3"/>
          <a:stretch>
            <a:fillRect/>
          </a:stretch>
        </p:blipFill>
        <p:spPr>
          <a:xfrm>
            <a:off x="0" y="1132373"/>
            <a:ext cx="7543800" cy="5744362"/>
          </a:xfrm>
          <a:prstGeom prst="rect">
            <a:avLst/>
          </a:prstGeom>
        </p:spPr>
      </p:pic>
    </p:spTree>
    <p:extLst>
      <p:ext uri="{BB962C8B-B14F-4D97-AF65-F5344CB8AC3E}">
        <p14:creationId xmlns:p14="http://schemas.microsoft.com/office/powerpoint/2010/main" val="640794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11</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838200" y="1657529"/>
            <a:ext cx="10363200" cy="2677656"/>
          </a:xfrm>
          <a:prstGeom prst="rect">
            <a:avLst/>
          </a:prstGeom>
          <a:noFill/>
        </p:spPr>
        <p:txBody>
          <a:bodyPr wrap="square">
            <a:spAutoFit/>
          </a:bodyPr>
          <a:lstStyle/>
          <a:p>
            <a:pPr marL="285750" indent="-285750">
              <a:buFont typeface="Arial" panose="020B0604020202020204" pitchFamily="34" charset="0"/>
              <a:buChar char="•"/>
            </a:pPr>
            <a:r>
              <a:rPr lang="en-US" sz="2800" baseline="0" dirty="0">
                <a:solidFill>
                  <a:schemeClr val="tx1">
                    <a:lumMod val="65000"/>
                    <a:lumOff val="35000"/>
                  </a:schemeClr>
                </a:solidFill>
              </a:rPr>
              <a:t>Uses Clinical Quality Language to Implement complex logic to implement CDC guidelines for HIV Testing</a:t>
            </a:r>
          </a:p>
          <a:p>
            <a:pPr marL="285750" indent="-285750">
              <a:buFont typeface="Arial" panose="020B0604020202020204" pitchFamily="34" charset="0"/>
              <a:buChar char="•"/>
            </a:pPr>
            <a:r>
              <a:rPr lang="en-US" sz="2800" dirty="0">
                <a:solidFill>
                  <a:schemeClr val="tx1">
                    <a:lumMod val="65000"/>
                    <a:lumOff val="35000"/>
                  </a:schemeClr>
                </a:solidFill>
              </a:rPr>
              <a:t>Uses Questionnaire </a:t>
            </a:r>
            <a:r>
              <a:rPr lang="en-US" sz="2800" dirty="0" err="1">
                <a:solidFill>
                  <a:schemeClr val="tx1">
                    <a:lumMod val="65000"/>
                    <a:lumOff val="35000"/>
                  </a:schemeClr>
                </a:solidFill>
              </a:rPr>
              <a:t>FHIR</a:t>
            </a:r>
            <a:r>
              <a:rPr lang="en-US" sz="2800" dirty="0">
                <a:solidFill>
                  <a:schemeClr val="tx1">
                    <a:lumMod val="65000"/>
                    <a:lumOff val="35000"/>
                  </a:schemeClr>
                </a:solidFill>
              </a:rPr>
              <a:t> resources that can be rendered, populated, and used to write </a:t>
            </a:r>
            <a:r>
              <a:rPr lang="en-US" sz="2800" dirty="0" err="1">
                <a:solidFill>
                  <a:schemeClr val="tx1">
                    <a:lumMod val="65000"/>
                    <a:lumOff val="35000"/>
                  </a:schemeClr>
                </a:solidFill>
              </a:rPr>
              <a:t>QuestionnaireResponse</a:t>
            </a:r>
            <a:r>
              <a:rPr lang="en-US" sz="2800" dirty="0">
                <a:solidFill>
                  <a:schemeClr val="tx1">
                    <a:lumMod val="65000"/>
                    <a:lumOff val="35000"/>
                  </a:schemeClr>
                </a:solidFill>
              </a:rPr>
              <a:t> </a:t>
            </a:r>
            <a:r>
              <a:rPr lang="en-US" sz="2800" dirty="0" err="1">
                <a:solidFill>
                  <a:schemeClr val="tx1">
                    <a:lumMod val="65000"/>
                    <a:lumOff val="35000"/>
                  </a:schemeClr>
                </a:solidFill>
              </a:rPr>
              <a:t>FHIR</a:t>
            </a:r>
            <a:r>
              <a:rPr lang="en-US" sz="2800" dirty="0">
                <a:solidFill>
                  <a:schemeClr val="tx1">
                    <a:lumMod val="65000"/>
                    <a:lumOff val="35000"/>
                  </a:schemeClr>
                </a:solidFill>
              </a:rPr>
              <a:t> resources back to the </a:t>
            </a:r>
            <a:r>
              <a:rPr lang="en-US" sz="2800" dirty="0" err="1">
                <a:solidFill>
                  <a:schemeClr val="tx1">
                    <a:lumMod val="65000"/>
                    <a:lumOff val="35000"/>
                  </a:schemeClr>
                </a:solidFill>
              </a:rPr>
              <a:t>EMR</a:t>
            </a:r>
            <a:r>
              <a:rPr lang="en-US" sz="2800" dirty="0">
                <a:solidFill>
                  <a:schemeClr val="tx1">
                    <a:lumMod val="65000"/>
                    <a:lumOff val="35000"/>
                  </a:schemeClr>
                </a:solidFill>
              </a:rPr>
              <a:t> using tools like </a:t>
            </a:r>
            <a:r>
              <a:rPr lang="en-US" sz="2800" dirty="0" err="1">
                <a:solidFill>
                  <a:schemeClr val="tx1">
                    <a:lumMod val="65000"/>
                    <a:lumOff val="35000"/>
                  </a:schemeClr>
                </a:solidFill>
              </a:rPr>
              <a:t>Lforms</a:t>
            </a:r>
            <a:endParaRPr lang="en-US" sz="2800" dirty="0">
              <a:solidFill>
                <a:schemeClr val="tx1">
                  <a:lumMod val="65000"/>
                  <a:lumOff val="35000"/>
                </a:schemeClr>
              </a:solidFill>
            </a:endParaRPr>
          </a:p>
          <a:p>
            <a:pPr marL="285750" indent="-285750">
              <a:buFont typeface="Arial" panose="020B0604020202020204" pitchFamily="34" charset="0"/>
              <a:buChar char="•"/>
            </a:pPr>
            <a:r>
              <a:rPr lang="en-US" sz="2800" baseline="0" dirty="0">
                <a:solidFill>
                  <a:schemeClr val="tx1">
                    <a:lumMod val="65000"/>
                    <a:lumOff val="35000"/>
                  </a:schemeClr>
                </a:solidFill>
                <a:hlinkClick r:id="rId3">
                  <a:extLst>
                    <a:ext uri="{A12FA001-AC4F-418D-AE19-62706E023703}">
                      <ahyp:hlinkClr xmlns:ahyp="http://schemas.microsoft.com/office/drawing/2018/hyperlinkcolor" val="tx"/>
                    </a:ext>
                  </a:extLst>
                </a:hlinkClick>
              </a:rPr>
              <a:t>https://build.fhir.org/ig/cqframework/hiv-cds/</a:t>
            </a:r>
            <a:r>
              <a:rPr lang="en-US" sz="2800" baseline="0" dirty="0">
                <a:solidFill>
                  <a:schemeClr val="tx1">
                    <a:lumMod val="65000"/>
                    <a:lumOff val="35000"/>
                  </a:schemeClr>
                </a:solidFill>
              </a:rPr>
              <a:t> </a:t>
            </a:r>
          </a:p>
        </p:txBody>
      </p:sp>
      <p:sp>
        <p:nvSpPr>
          <p:cNvPr id="6" name="TextBox 5">
            <a:extLst>
              <a:ext uri="{FF2B5EF4-FFF2-40B4-BE49-F238E27FC236}">
                <a16:creationId xmlns:a16="http://schemas.microsoft.com/office/drawing/2014/main" id="{8A66C4BD-EB60-EB4E-DC47-5405E24038A4}"/>
              </a:ext>
            </a:extLst>
          </p:cNvPr>
          <p:cNvSpPr txBox="1"/>
          <p:nvPr/>
        </p:nvSpPr>
        <p:spPr>
          <a:xfrm>
            <a:off x="838200" y="457200"/>
            <a:ext cx="10363200" cy="1200329"/>
          </a:xfrm>
          <a:prstGeom prst="rect">
            <a:avLst/>
          </a:prstGeom>
          <a:noFill/>
        </p:spPr>
        <p:txBody>
          <a:bodyPr wrap="square">
            <a:spAutoFit/>
          </a:bodyPr>
          <a:lstStyle/>
          <a:p>
            <a:r>
              <a:rPr lang="en-US" sz="3600" dirty="0">
                <a:solidFill>
                  <a:schemeClr val="accent4">
                    <a:lumMod val="75000"/>
                  </a:schemeClr>
                </a:solidFill>
              </a:rPr>
              <a:t>Integration With Third-party Tools and Frameworks Example: The HIV-CDS Implementation Guide</a:t>
            </a:r>
          </a:p>
        </p:txBody>
      </p:sp>
    </p:spTree>
    <p:extLst>
      <p:ext uri="{BB962C8B-B14F-4D97-AF65-F5344CB8AC3E}">
        <p14:creationId xmlns:p14="http://schemas.microsoft.com/office/powerpoint/2010/main" val="699136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12</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914400" y="1447800"/>
            <a:ext cx="10363200" cy="4893647"/>
          </a:xfrm>
          <a:prstGeom prst="rect">
            <a:avLst/>
          </a:prstGeom>
          <a:noFill/>
        </p:spPr>
        <p:txBody>
          <a:bodyPr wrap="square">
            <a:spAutoFit/>
          </a:bodyPr>
          <a:lstStyle/>
          <a:p>
            <a:r>
              <a:rPr lang="en-US" sz="3600" dirty="0">
                <a:solidFill>
                  <a:schemeClr val="accent4">
                    <a:lumMod val="75000"/>
                  </a:schemeClr>
                </a:solidFill>
              </a:rPr>
              <a:t>Advantages of a SMART on </a:t>
            </a:r>
            <a:r>
              <a:rPr lang="en-US" sz="3600" dirty="0" err="1">
                <a:solidFill>
                  <a:schemeClr val="accent4">
                    <a:lumMod val="75000"/>
                  </a:schemeClr>
                </a:solidFill>
              </a:rPr>
              <a:t>FHIR</a:t>
            </a:r>
            <a:r>
              <a:rPr lang="en-US" sz="3600" dirty="0">
                <a:solidFill>
                  <a:schemeClr val="accent4">
                    <a:lumMod val="75000"/>
                  </a:schemeClr>
                </a:solidFill>
              </a:rPr>
              <a:t> Solution</a:t>
            </a:r>
            <a:endParaRPr lang="en-US" sz="3600" baseline="0" dirty="0">
              <a:solidFill>
                <a:schemeClr val="accent4">
                  <a:lumMod val="75000"/>
                </a:schemeClr>
              </a:solidFill>
            </a:endParaRPr>
          </a:p>
          <a:p>
            <a:endParaRPr lang="en-US" sz="2400" baseline="0" dirty="0">
              <a:solidFill>
                <a:schemeClr val="accent4">
                  <a:lumMod val="75000"/>
                </a:schemeClr>
              </a:solidFill>
            </a:endParaRPr>
          </a:p>
          <a:p>
            <a:pPr marL="285750" indent="-285750">
              <a:buFont typeface="Arial" panose="020B0604020202020204" pitchFamily="34" charset="0"/>
              <a:buChar char="•"/>
            </a:pPr>
            <a:r>
              <a:rPr lang="en-US" sz="2800" dirty="0">
                <a:solidFill>
                  <a:schemeClr val="tx1">
                    <a:lumMod val="65000"/>
                    <a:lumOff val="35000"/>
                  </a:schemeClr>
                </a:solidFill>
              </a:rPr>
              <a:t>Users</a:t>
            </a:r>
          </a:p>
          <a:p>
            <a:pPr marL="742950" lvl="1" indent="-285750">
              <a:buFont typeface="Arial" panose="020B0604020202020204" pitchFamily="34" charset="0"/>
              <a:buChar char="•"/>
            </a:pPr>
            <a:r>
              <a:rPr lang="en-US" sz="2800" baseline="0" dirty="0">
                <a:solidFill>
                  <a:schemeClr val="tx1">
                    <a:lumMod val="65000"/>
                    <a:lumOff val="35000"/>
                  </a:schemeClr>
                </a:solidFill>
              </a:rPr>
              <a:t>App choice (substitutability)</a:t>
            </a:r>
          </a:p>
          <a:p>
            <a:pPr marL="285750" indent="-285750">
              <a:buFont typeface="Arial" panose="020B0604020202020204" pitchFamily="34" charset="0"/>
              <a:buChar char="•"/>
            </a:pPr>
            <a:r>
              <a:rPr lang="en-US" sz="2800" dirty="0">
                <a:solidFill>
                  <a:schemeClr val="tx1">
                    <a:lumMod val="65000"/>
                    <a:lumOff val="35000"/>
                  </a:schemeClr>
                </a:solidFill>
              </a:rPr>
              <a:t>Developers</a:t>
            </a:r>
          </a:p>
          <a:p>
            <a:pPr marL="742950" lvl="1" indent="-285750">
              <a:buFont typeface="Arial" panose="020B0604020202020204" pitchFamily="34" charset="0"/>
              <a:buChar char="•"/>
            </a:pPr>
            <a:r>
              <a:rPr lang="en-US" sz="2800" baseline="0" dirty="0">
                <a:solidFill>
                  <a:schemeClr val="tx1">
                    <a:lumMod val="65000"/>
                    <a:lumOff val="35000"/>
                  </a:schemeClr>
                </a:solidFill>
              </a:rPr>
              <a:t>Low barriers to entry (open standards, large community)</a:t>
            </a:r>
          </a:p>
          <a:p>
            <a:pPr marL="742950" lvl="1" indent="-285750">
              <a:buFont typeface="Arial" panose="020B0604020202020204" pitchFamily="34" charset="0"/>
              <a:buChar char="•"/>
            </a:pPr>
            <a:r>
              <a:rPr lang="en-US" sz="2800" dirty="0">
                <a:solidFill>
                  <a:schemeClr val="tx1">
                    <a:lumMod val="65000"/>
                    <a:lumOff val="35000"/>
                  </a:schemeClr>
                </a:solidFill>
              </a:rPr>
              <a:t>Single app can run in systems by different vendors</a:t>
            </a:r>
          </a:p>
          <a:p>
            <a:pPr marL="742950" lvl="1" indent="-285750">
              <a:buFont typeface="Arial" panose="020B0604020202020204" pitchFamily="34" charset="0"/>
              <a:buChar char="•"/>
            </a:pPr>
            <a:r>
              <a:rPr lang="en-US" sz="2800" baseline="0" dirty="0">
                <a:solidFill>
                  <a:schemeClr val="tx1">
                    <a:lumMod val="65000"/>
                    <a:lumOff val="35000"/>
                  </a:schemeClr>
                </a:solidFill>
              </a:rPr>
              <a:t>Single app can run in different contexts (e.g. </a:t>
            </a:r>
            <a:r>
              <a:rPr lang="en-US" sz="2800" baseline="0" dirty="0" err="1">
                <a:solidFill>
                  <a:schemeClr val="tx1">
                    <a:lumMod val="65000"/>
                    <a:lumOff val="35000"/>
                  </a:schemeClr>
                </a:solidFill>
              </a:rPr>
              <a:t>EHR</a:t>
            </a:r>
            <a:r>
              <a:rPr lang="en-US" sz="2800" baseline="0" dirty="0">
                <a:solidFill>
                  <a:schemeClr val="tx1">
                    <a:lumMod val="65000"/>
                    <a:lumOff val="35000"/>
                  </a:schemeClr>
                </a:solidFill>
              </a:rPr>
              <a:t> and Patient Portal)</a:t>
            </a:r>
          </a:p>
          <a:p>
            <a:pPr marL="742950" lvl="1" indent="-285750">
              <a:buFont typeface="Arial" panose="020B0604020202020204" pitchFamily="34" charset="0"/>
              <a:buChar char="•"/>
            </a:pPr>
            <a:r>
              <a:rPr lang="en-US" sz="2800" dirty="0">
                <a:solidFill>
                  <a:schemeClr val="tx1">
                    <a:lumMod val="65000"/>
                    <a:lumOff val="35000"/>
                  </a:schemeClr>
                </a:solidFill>
              </a:rPr>
              <a:t>A stable standard allows for integration with third-party frameworks and tools</a:t>
            </a:r>
            <a:endParaRPr lang="en-US" sz="2800" baseline="0" dirty="0">
              <a:solidFill>
                <a:schemeClr val="tx1">
                  <a:lumMod val="65000"/>
                  <a:lumOff val="35000"/>
                </a:schemeClr>
              </a:solidFill>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838200" y="457200"/>
            <a:ext cx="10363200" cy="646331"/>
          </a:xfrm>
          <a:prstGeom prst="rect">
            <a:avLst/>
          </a:prstGeom>
          <a:noFill/>
        </p:spPr>
        <p:txBody>
          <a:bodyPr wrap="square">
            <a:spAutoFit/>
          </a:bodyPr>
          <a:lstStyle/>
          <a:p>
            <a:r>
              <a:rPr lang="en-US" sz="3600" dirty="0">
                <a:solidFill>
                  <a:schemeClr val="accent4">
                    <a:lumMod val="75000"/>
                  </a:schemeClr>
                </a:solidFill>
              </a:rPr>
              <a:t>Why SMART</a:t>
            </a:r>
            <a:endParaRPr lang="en-US" sz="2800" baseline="0" dirty="0">
              <a:solidFill>
                <a:schemeClr val="accent4">
                  <a:lumMod val="75000"/>
                </a:schemeClr>
              </a:solidFill>
            </a:endParaRPr>
          </a:p>
        </p:txBody>
      </p:sp>
    </p:spTree>
    <p:extLst>
      <p:ext uri="{BB962C8B-B14F-4D97-AF65-F5344CB8AC3E}">
        <p14:creationId xmlns:p14="http://schemas.microsoft.com/office/powerpoint/2010/main" val="28616752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13</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914400" y="1216463"/>
            <a:ext cx="10363200" cy="4524315"/>
          </a:xfrm>
          <a:prstGeom prst="rect">
            <a:avLst/>
          </a:prstGeom>
          <a:noFill/>
        </p:spPr>
        <p:txBody>
          <a:bodyPr wrap="square">
            <a:spAutoFit/>
          </a:bodyPr>
          <a:lstStyle/>
          <a:p>
            <a:pPr marL="285750" indent="-285750">
              <a:buFont typeface="Arial" panose="020B0604020202020204" pitchFamily="34" charset="0"/>
              <a:buChar char="•"/>
            </a:pPr>
            <a:r>
              <a:rPr lang="en-US" baseline="0" dirty="0">
                <a:solidFill>
                  <a:schemeClr val="tx1">
                    <a:lumMod val="65000"/>
                    <a:lumOff val="35000"/>
                  </a:schemeClr>
                </a:solidFill>
              </a:rPr>
              <a:t>Cost</a:t>
            </a:r>
          </a:p>
          <a:p>
            <a:pPr marL="742950" lvl="1" indent="-285750">
              <a:buFont typeface="Arial" panose="020B0604020202020204" pitchFamily="34" charset="0"/>
              <a:buChar char="•"/>
            </a:pPr>
            <a:r>
              <a:rPr lang="en-US" baseline="0" dirty="0">
                <a:solidFill>
                  <a:schemeClr val="tx1">
                    <a:lumMod val="65000"/>
                    <a:lumOff val="35000"/>
                  </a:schemeClr>
                </a:solidFill>
              </a:rPr>
              <a:t>Write once, run anywhere (theoretically/eventually) </a:t>
            </a:r>
          </a:p>
          <a:p>
            <a:pPr marL="742950" lvl="1" indent="-285750">
              <a:buFont typeface="Arial" panose="020B0604020202020204" pitchFamily="34" charset="0"/>
              <a:buChar char="•"/>
            </a:pPr>
            <a:r>
              <a:rPr lang="en-US" baseline="0" dirty="0">
                <a:solidFill>
                  <a:schemeClr val="tx1">
                    <a:lumMod val="65000"/>
                    <a:lumOff val="35000"/>
                  </a:schemeClr>
                </a:solidFill>
              </a:rPr>
              <a:t>Developers only need to learn one standard</a:t>
            </a:r>
          </a:p>
          <a:p>
            <a:pPr marL="1200150" lvl="2" indent="-285750">
              <a:buFont typeface="Arial" panose="020B0604020202020204" pitchFamily="34" charset="0"/>
              <a:buChar char="•"/>
            </a:pPr>
            <a:r>
              <a:rPr lang="en-US" baseline="0" dirty="0">
                <a:solidFill>
                  <a:schemeClr val="tx1">
                    <a:lumMod val="65000"/>
                    <a:lumOff val="35000"/>
                  </a:schemeClr>
                </a:solidFill>
              </a:rPr>
              <a:t>With the caveat that SMART on </a:t>
            </a:r>
            <a:r>
              <a:rPr lang="en-US" baseline="0" dirty="0" err="1">
                <a:solidFill>
                  <a:schemeClr val="tx1">
                    <a:lumMod val="65000"/>
                    <a:lumOff val="35000"/>
                  </a:schemeClr>
                </a:solidFill>
              </a:rPr>
              <a:t>FHIR</a:t>
            </a:r>
            <a:r>
              <a:rPr lang="en-US" baseline="0" dirty="0">
                <a:solidFill>
                  <a:schemeClr val="tx1">
                    <a:lumMod val="65000"/>
                    <a:lumOff val="35000"/>
                  </a:schemeClr>
                </a:solidFill>
              </a:rPr>
              <a:t> applications and Implementation Guides can depend on a wide range of tools, APIs, and cutting edge (new and sparsely documented) technologies</a:t>
            </a:r>
          </a:p>
          <a:p>
            <a:pPr marL="742950" lvl="1" indent="-285750">
              <a:buFont typeface="Arial" panose="020B0604020202020204" pitchFamily="34" charset="0"/>
              <a:buChar char="•"/>
            </a:pPr>
            <a:r>
              <a:rPr lang="en-US" baseline="0" dirty="0">
                <a:solidFill>
                  <a:schemeClr val="tx1">
                    <a:lumMod val="65000"/>
                    <a:lumOff val="35000"/>
                  </a:schemeClr>
                </a:solidFill>
              </a:rPr>
              <a:t>With a standard such as SMART, APIs and other tools have been developed as frameworks that can be leveraged by developers of new SMART on </a:t>
            </a:r>
            <a:r>
              <a:rPr lang="en-US" baseline="0" dirty="0" err="1">
                <a:solidFill>
                  <a:schemeClr val="tx1">
                    <a:lumMod val="65000"/>
                    <a:lumOff val="35000"/>
                  </a:schemeClr>
                </a:solidFill>
              </a:rPr>
              <a:t>FHIR</a:t>
            </a:r>
            <a:r>
              <a:rPr lang="en-US" baseline="0" dirty="0">
                <a:solidFill>
                  <a:schemeClr val="tx1">
                    <a:lumMod val="65000"/>
                    <a:lumOff val="35000"/>
                  </a:schemeClr>
                </a:solidFill>
              </a:rPr>
              <a:t> applications, for example</a:t>
            </a:r>
          </a:p>
          <a:p>
            <a:pPr marL="1200150" lvl="2" indent="-285750">
              <a:buFont typeface="Arial" panose="020B0604020202020204" pitchFamily="34" charset="0"/>
              <a:buChar char="•"/>
            </a:pPr>
            <a:r>
              <a:rPr lang="en-US" baseline="0" dirty="0">
                <a:solidFill>
                  <a:schemeClr val="tx1">
                    <a:lumMod val="65000"/>
                    <a:lumOff val="35000"/>
                  </a:schemeClr>
                </a:solidFill>
              </a:rPr>
              <a:t>Tools that render, read and write to </a:t>
            </a:r>
            <a:r>
              <a:rPr lang="en-US" baseline="0" dirty="0" err="1">
                <a:solidFill>
                  <a:schemeClr val="tx1">
                    <a:lumMod val="65000"/>
                    <a:lumOff val="35000"/>
                  </a:schemeClr>
                </a:solidFill>
              </a:rPr>
              <a:t>FHIR</a:t>
            </a:r>
            <a:r>
              <a:rPr lang="en-US" baseline="0" dirty="0">
                <a:solidFill>
                  <a:schemeClr val="tx1">
                    <a:lumMod val="65000"/>
                    <a:lumOff val="35000"/>
                  </a:schemeClr>
                </a:solidFill>
              </a:rPr>
              <a:t> Questionnaire resources such as </a:t>
            </a:r>
            <a:r>
              <a:rPr lang="en-US" baseline="0" dirty="0" err="1">
                <a:solidFill>
                  <a:schemeClr val="tx1">
                    <a:lumMod val="65000"/>
                    <a:lumOff val="35000"/>
                  </a:schemeClr>
                </a:solidFill>
              </a:rPr>
              <a:t>LForms</a:t>
            </a:r>
            <a:endParaRPr lang="en-US" baseline="0" dirty="0">
              <a:solidFill>
                <a:schemeClr val="tx1">
                  <a:lumMod val="65000"/>
                  <a:lumOff val="35000"/>
                </a:schemeClr>
              </a:solidFill>
            </a:endParaRPr>
          </a:p>
          <a:p>
            <a:pPr marL="1200150" lvl="2" indent="-285750">
              <a:buFont typeface="Arial" panose="020B0604020202020204" pitchFamily="34" charset="0"/>
              <a:buChar char="•"/>
            </a:pPr>
            <a:r>
              <a:rPr lang="en-US" baseline="0" dirty="0">
                <a:solidFill>
                  <a:schemeClr val="tx1">
                    <a:lumMod val="65000"/>
                    <a:lumOff val="35000"/>
                  </a:schemeClr>
                </a:solidFill>
              </a:rPr>
              <a:t>Tools that manage complex quality measures and clinical decision support such as the Clinical Quality Language (</a:t>
            </a:r>
            <a:r>
              <a:rPr lang="en-US" baseline="0" dirty="0" err="1">
                <a:solidFill>
                  <a:schemeClr val="tx1">
                    <a:lumMod val="65000"/>
                    <a:lumOff val="35000"/>
                  </a:schemeClr>
                </a:solidFill>
              </a:rPr>
              <a:t>CQL</a:t>
            </a:r>
            <a:r>
              <a:rPr lang="en-US" baseline="0" dirty="0">
                <a:solidFill>
                  <a:schemeClr val="tx1">
                    <a:lumMod val="65000"/>
                    <a:lumOff val="35000"/>
                  </a:schemeClr>
                </a:solidFill>
              </a:rPr>
              <a:t>)</a:t>
            </a:r>
          </a:p>
          <a:p>
            <a:pPr marL="285750" indent="-285750">
              <a:buFont typeface="Arial" panose="020B0604020202020204" pitchFamily="34" charset="0"/>
              <a:buChar char="•"/>
            </a:pPr>
            <a:r>
              <a:rPr lang="en-US" baseline="0" dirty="0">
                <a:solidFill>
                  <a:schemeClr val="tx1">
                    <a:lumMod val="65000"/>
                    <a:lumOff val="35000"/>
                  </a:schemeClr>
                </a:solidFill>
              </a:rPr>
              <a:t>Consistency</a:t>
            </a:r>
          </a:p>
          <a:p>
            <a:pPr marL="742950" lvl="1" indent="-285750">
              <a:buFont typeface="Arial" panose="020B0604020202020204" pitchFamily="34" charset="0"/>
              <a:buChar char="•"/>
            </a:pPr>
            <a:r>
              <a:rPr lang="en-US" baseline="0" dirty="0">
                <a:solidFill>
                  <a:schemeClr val="tx1">
                    <a:lumMod val="65000"/>
                    <a:lumOff val="35000"/>
                  </a:schemeClr>
                </a:solidFill>
              </a:rPr>
              <a:t>Write once by definition gives us a consistent implementation over multiple implementations of the same logic</a:t>
            </a:r>
          </a:p>
          <a:p>
            <a:pPr marL="742950" lvl="1" indent="-285750">
              <a:buFont typeface="Arial" panose="020B0604020202020204" pitchFamily="34" charset="0"/>
              <a:buChar char="•"/>
            </a:pPr>
            <a:r>
              <a:rPr lang="en-US" baseline="0" dirty="0">
                <a:solidFill>
                  <a:schemeClr val="tx1">
                    <a:lumMod val="65000"/>
                    <a:lumOff val="35000"/>
                  </a:schemeClr>
                </a:solidFill>
              </a:rPr>
              <a:t>Clinical guidelines can be implemented in a single place and made available to all clinicians with access to a SMART on </a:t>
            </a:r>
            <a:r>
              <a:rPr lang="en-US" baseline="0" dirty="0" err="1">
                <a:solidFill>
                  <a:schemeClr val="tx1">
                    <a:lumMod val="65000"/>
                    <a:lumOff val="35000"/>
                  </a:schemeClr>
                </a:solidFill>
              </a:rPr>
              <a:t>FHIR</a:t>
            </a:r>
            <a:r>
              <a:rPr lang="en-US" baseline="0" dirty="0">
                <a:solidFill>
                  <a:schemeClr val="tx1">
                    <a:lumMod val="65000"/>
                    <a:lumOff val="35000"/>
                  </a:schemeClr>
                </a:solidFill>
              </a:rPr>
              <a:t> compatible system</a:t>
            </a:r>
          </a:p>
          <a:p>
            <a:pPr marL="742950" lvl="1" indent="-285750">
              <a:buFont typeface="Arial" panose="020B0604020202020204" pitchFamily="34" charset="0"/>
              <a:buChar char="•"/>
            </a:pPr>
            <a:r>
              <a:rPr lang="en-US" baseline="0" dirty="0">
                <a:solidFill>
                  <a:schemeClr val="tx1">
                    <a:lumMod val="65000"/>
                    <a:lumOff val="35000"/>
                  </a:schemeClr>
                </a:solidFill>
              </a:rPr>
              <a:t>Modifications and Updates can be made in a single place</a:t>
            </a:r>
          </a:p>
        </p:txBody>
      </p:sp>
      <p:sp>
        <p:nvSpPr>
          <p:cNvPr id="6" name="TextBox 5">
            <a:extLst>
              <a:ext uri="{FF2B5EF4-FFF2-40B4-BE49-F238E27FC236}">
                <a16:creationId xmlns:a16="http://schemas.microsoft.com/office/drawing/2014/main" id="{8A66C4BD-EB60-EB4E-DC47-5405E24038A4}"/>
              </a:ext>
            </a:extLst>
          </p:cNvPr>
          <p:cNvSpPr txBox="1"/>
          <p:nvPr/>
        </p:nvSpPr>
        <p:spPr>
          <a:xfrm>
            <a:off x="838200" y="457200"/>
            <a:ext cx="10363200" cy="646331"/>
          </a:xfrm>
          <a:prstGeom prst="rect">
            <a:avLst/>
          </a:prstGeom>
          <a:noFill/>
        </p:spPr>
        <p:txBody>
          <a:bodyPr wrap="square">
            <a:spAutoFit/>
          </a:bodyPr>
          <a:lstStyle/>
          <a:p>
            <a:r>
              <a:rPr lang="en-US" sz="3600" dirty="0">
                <a:solidFill>
                  <a:schemeClr val="accent4">
                    <a:lumMod val="75000"/>
                  </a:schemeClr>
                </a:solidFill>
              </a:rPr>
              <a:t>Why Smart: Bottom Line</a:t>
            </a:r>
            <a:endParaRPr lang="en-US" sz="2800" baseline="0" dirty="0">
              <a:solidFill>
                <a:schemeClr val="accent4">
                  <a:lumMod val="75000"/>
                </a:schemeClr>
              </a:solidFill>
            </a:endParaRPr>
          </a:p>
        </p:txBody>
      </p:sp>
    </p:spTree>
    <p:extLst>
      <p:ext uri="{BB962C8B-B14F-4D97-AF65-F5344CB8AC3E}">
        <p14:creationId xmlns:p14="http://schemas.microsoft.com/office/powerpoint/2010/main" val="17980867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14</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304800" y="1103531"/>
            <a:ext cx="4267200" cy="2862322"/>
          </a:xfrm>
          <a:prstGeom prst="rect">
            <a:avLst/>
          </a:prstGeom>
          <a:noFill/>
        </p:spPr>
        <p:txBody>
          <a:bodyPr wrap="square">
            <a:spAutoFit/>
          </a:bodyPr>
          <a:lstStyle/>
          <a:p>
            <a:pPr marL="234950" indent="-222250">
              <a:buFont typeface="Arial" panose="020B0604020202020204" pitchFamily="34" charset="0"/>
              <a:buChar char="•"/>
            </a:pPr>
            <a:r>
              <a:rPr lang="en-US" baseline="0" dirty="0">
                <a:solidFill>
                  <a:schemeClr val="tx1">
                    <a:lumMod val="65000"/>
                    <a:lumOff val="35000"/>
                  </a:schemeClr>
                </a:solidFill>
              </a:rPr>
              <a:t>SMART App Gallery</a:t>
            </a:r>
          </a:p>
          <a:p>
            <a:pPr marL="692150" lvl="1" indent="-234950">
              <a:buFont typeface="Arial" panose="020B0604020202020204" pitchFamily="34" charset="0"/>
              <a:buChar char="•"/>
            </a:pPr>
            <a:r>
              <a:rPr lang="en-US" baseline="0" dirty="0">
                <a:solidFill>
                  <a:schemeClr val="tx1">
                    <a:lumMod val="65000"/>
                    <a:lumOff val="35000"/>
                  </a:schemeClr>
                </a:solidFill>
              </a:rPr>
              <a:t>Developers publish Applications and information about applications to apps.smarthealthid.org</a:t>
            </a:r>
          </a:p>
          <a:p>
            <a:pPr marL="692150" lvl="1" indent="-234950">
              <a:buFont typeface="Arial" panose="020B0604020202020204" pitchFamily="34" charset="0"/>
              <a:buChar char="•"/>
            </a:pPr>
            <a:r>
              <a:rPr lang="en-US" baseline="0" dirty="0">
                <a:solidFill>
                  <a:schemeClr val="tx1">
                    <a:lumMod val="65000"/>
                    <a:lumOff val="35000"/>
                  </a:schemeClr>
                </a:solidFill>
                <a:hlinkClick r:id="rId3">
                  <a:extLst>
                    <a:ext uri="{A12FA001-AC4F-418D-AE19-62706E023703}">
                      <ahyp:hlinkClr xmlns:ahyp="http://schemas.microsoft.com/office/drawing/2018/hyperlinkcolor" val="tx"/>
                    </a:ext>
                  </a:extLst>
                </a:hlinkClick>
              </a:rPr>
              <a:t>https://apps.smarthealthit.org/</a:t>
            </a:r>
            <a:r>
              <a:rPr lang="en-US" dirty="0">
                <a:solidFill>
                  <a:schemeClr val="tx1">
                    <a:lumMod val="65000"/>
                    <a:lumOff val="35000"/>
                  </a:schemeClr>
                </a:solidFill>
              </a:rPr>
              <a:t> </a:t>
            </a:r>
            <a:endParaRPr lang="en-US" baseline="0" dirty="0">
              <a:solidFill>
                <a:schemeClr val="tx1">
                  <a:lumMod val="65000"/>
                  <a:lumOff val="35000"/>
                </a:schemeClr>
              </a:solidFill>
            </a:endParaRPr>
          </a:p>
          <a:p>
            <a:pPr marL="234950" indent="-222250">
              <a:buFont typeface="Arial" panose="020B0604020202020204" pitchFamily="34" charset="0"/>
              <a:buChar char="•"/>
            </a:pPr>
            <a:r>
              <a:rPr lang="en-US" baseline="0" dirty="0">
                <a:solidFill>
                  <a:schemeClr val="tx1">
                    <a:lumMod val="65000"/>
                    <a:lumOff val="35000"/>
                  </a:schemeClr>
                </a:solidFill>
              </a:rPr>
              <a:t>Integration into </a:t>
            </a:r>
            <a:r>
              <a:rPr lang="en-US" baseline="0" dirty="0" err="1">
                <a:solidFill>
                  <a:schemeClr val="tx1">
                    <a:lumMod val="65000"/>
                    <a:lumOff val="35000"/>
                  </a:schemeClr>
                </a:solidFill>
              </a:rPr>
              <a:t>EMR</a:t>
            </a:r>
            <a:r>
              <a:rPr lang="en-US" baseline="0" dirty="0">
                <a:solidFill>
                  <a:schemeClr val="tx1">
                    <a:lumMod val="65000"/>
                    <a:lumOff val="35000"/>
                  </a:schemeClr>
                </a:solidFill>
              </a:rPr>
              <a:t> Application Stores and Application Orchards (e.g. Cerner, Epic, etc.)</a:t>
            </a:r>
          </a:p>
          <a:p>
            <a:pPr marL="692150" lvl="1" indent="-234950">
              <a:buFont typeface="Arial" panose="020B0604020202020204" pitchFamily="34" charset="0"/>
              <a:buChar char="•"/>
            </a:pPr>
            <a:r>
              <a:rPr lang="en-US" baseline="0" dirty="0">
                <a:solidFill>
                  <a:schemeClr val="tx1">
                    <a:lumMod val="65000"/>
                    <a:lumOff val="35000"/>
                  </a:schemeClr>
                </a:solidFill>
              </a:rPr>
              <a:t>Proven solutions that work with the specific vendor implementation</a:t>
            </a:r>
          </a:p>
        </p:txBody>
      </p:sp>
      <p:sp>
        <p:nvSpPr>
          <p:cNvPr id="6" name="TextBox 5">
            <a:extLst>
              <a:ext uri="{FF2B5EF4-FFF2-40B4-BE49-F238E27FC236}">
                <a16:creationId xmlns:a16="http://schemas.microsoft.com/office/drawing/2014/main" id="{8A66C4BD-EB60-EB4E-DC47-5405E24038A4}"/>
              </a:ext>
            </a:extLst>
          </p:cNvPr>
          <p:cNvSpPr txBox="1"/>
          <p:nvPr/>
        </p:nvSpPr>
        <p:spPr>
          <a:xfrm>
            <a:off x="304800" y="457200"/>
            <a:ext cx="10896600" cy="646331"/>
          </a:xfrm>
          <a:prstGeom prst="rect">
            <a:avLst/>
          </a:prstGeom>
          <a:noFill/>
        </p:spPr>
        <p:txBody>
          <a:bodyPr wrap="square">
            <a:spAutoFit/>
          </a:bodyPr>
          <a:lstStyle/>
          <a:p>
            <a:r>
              <a:rPr lang="en-US" sz="3600" baseline="0" dirty="0">
                <a:solidFill>
                  <a:schemeClr val="accent4">
                    <a:lumMod val="75000"/>
                  </a:schemeClr>
                </a:solidFill>
              </a:rPr>
              <a:t>Reuse</a:t>
            </a:r>
            <a:endParaRPr lang="en-US" sz="2800" baseline="0" dirty="0">
              <a:solidFill>
                <a:schemeClr val="accent4">
                  <a:lumMod val="75000"/>
                </a:schemeClr>
              </a:solidFill>
            </a:endParaRPr>
          </a:p>
        </p:txBody>
      </p:sp>
      <p:pic>
        <p:nvPicPr>
          <p:cNvPr id="7" name="Picture 6">
            <a:extLst>
              <a:ext uri="{FF2B5EF4-FFF2-40B4-BE49-F238E27FC236}">
                <a16:creationId xmlns:a16="http://schemas.microsoft.com/office/drawing/2014/main" id="{33DD56F9-13FE-B4D5-5D43-5080C8573C6D}"/>
              </a:ext>
            </a:extLst>
          </p:cNvPr>
          <p:cNvPicPr>
            <a:picLocks noChangeAspect="1"/>
          </p:cNvPicPr>
          <p:nvPr/>
        </p:nvPicPr>
        <p:blipFill>
          <a:blip r:embed="rId4"/>
          <a:stretch>
            <a:fillRect/>
          </a:stretch>
        </p:blipFill>
        <p:spPr>
          <a:xfrm>
            <a:off x="4572000" y="849170"/>
            <a:ext cx="7543800" cy="5872305"/>
          </a:xfrm>
          <a:prstGeom prst="rect">
            <a:avLst/>
          </a:prstGeom>
        </p:spPr>
      </p:pic>
    </p:spTree>
    <p:extLst>
      <p:ext uri="{BB962C8B-B14F-4D97-AF65-F5344CB8AC3E}">
        <p14:creationId xmlns:p14="http://schemas.microsoft.com/office/powerpoint/2010/main" val="2219999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a:solidFill>
                  <a:schemeClr val="accent1"/>
                </a:solidFill>
              </a:rPr>
              <a:t>|</a:t>
            </a:r>
            <a:r>
              <a:rPr lang="en-US"/>
              <a:t> </a:t>
            </a:r>
            <a:fld id="{E1AB07C4-F4AD-C942-BAEA-67B4CA5A8891}" type="slidenum">
              <a:rPr lang="en-US" smtClean="0">
                <a:solidFill>
                  <a:schemeClr val="tx2"/>
                </a:solidFill>
              </a:rPr>
              <a:pPr/>
              <a:t>15</a:t>
            </a:fld>
            <a:endParaRPr lang="en-US" dirty="0">
              <a:solidFill>
                <a:schemeClr val="tx2"/>
              </a:solidFill>
            </a:endParaRPr>
          </a:p>
        </p:txBody>
      </p:sp>
      <p:pic>
        <p:nvPicPr>
          <p:cNvPr id="3076" name="Picture 4" descr="That&amp;#39;s a wrap for 2019! | Edinburgh Short Film Festival">
            <a:extLst>
              <a:ext uri="{FF2B5EF4-FFF2-40B4-BE49-F238E27FC236}">
                <a16:creationId xmlns:a16="http://schemas.microsoft.com/office/drawing/2014/main" id="{70E5F623-249D-4BE9-A9EA-F337F9F496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2698"/>
            <a:ext cx="12213240" cy="6880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42879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2</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11" name="TextBox 10">
            <a:extLst>
              <a:ext uri="{FF2B5EF4-FFF2-40B4-BE49-F238E27FC236}">
                <a16:creationId xmlns:a16="http://schemas.microsoft.com/office/drawing/2014/main" id="{3D6BD352-839F-1349-AA9D-8F3EF5F70CC3}"/>
              </a:ext>
            </a:extLst>
          </p:cNvPr>
          <p:cNvSpPr txBox="1"/>
          <p:nvPr/>
        </p:nvSpPr>
        <p:spPr>
          <a:xfrm>
            <a:off x="533400" y="457200"/>
            <a:ext cx="10820400" cy="646331"/>
          </a:xfrm>
          <a:prstGeom prst="rect">
            <a:avLst/>
          </a:prstGeom>
          <a:noFill/>
        </p:spPr>
        <p:txBody>
          <a:bodyPr wrap="square">
            <a:spAutoFit/>
          </a:bodyPr>
          <a:lstStyle/>
          <a:p>
            <a:r>
              <a:rPr lang="en-US" sz="3600" dirty="0">
                <a:solidFill>
                  <a:schemeClr val="accent4">
                    <a:lumMod val="75000"/>
                  </a:schemeClr>
                </a:solidFill>
              </a:rPr>
              <a:t>Most of the Concepts We Will Discuss Are Trademarked</a:t>
            </a:r>
            <a:endParaRPr lang="en-US" sz="2800" baseline="0" dirty="0">
              <a:solidFill>
                <a:schemeClr val="accent4">
                  <a:lumMod val="75000"/>
                </a:schemeClr>
              </a:solidFill>
            </a:endParaRPr>
          </a:p>
        </p:txBody>
      </p:sp>
      <p:pic>
        <p:nvPicPr>
          <p:cNvPr id="13" name="Picture 12">
            <a:extLst>
              <a:ext uri="{FF2B5EF4-FFF2-40B4-BE49-F238E27FC236}">
                <a16:creationId xmlns:a16="http://schemas.microsoft.com/office/drawing/2014/main" id="{3FCFBF2C-AB78-8631-29CD-8426F4F631FF}"/>
              </a:ext>
            </a:extLst>
          </p:cNvPr>
          <p:cNvPicPr>
            <a:picLocks noChangeAspect="1"/>
          </p:cNvPicPr>
          <p:nvPr/>
        </p:nvPicPr>
        <p:blipFill>
          <a:blip r:embed="rId3"/>
          <a:stretch>
            <a:fillRect/>
          </a:stretch>
        </p:blipFill>
        <p:spPr>
          <a:xfrm>
            <a:off x="0" y="1753459"/>
            <a:ext cx="12192000" cy="5104541"/>
          </a:xfrm>
          <a:prstGeom prst="rect">
            <a:avLst/>
          </a:prstGeom>
        </p:spPr>
      </p:pic>
    </p:spTree>
    <p:extLst>
      <p:ext uri="{BB962C8B-B14F-4D97-AF65-F5344CB8AC3E}">
        <p14:creationId xmlns:p14="http://schemas.microsoft.com/office/powerpoint/2010/main" val="20513704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3</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11" name="TextBox 10">
            <a:extLst>
              <a:ext uri="{FF2B5EF4-FFF2-40B4-BE49-F238E27FC236}">
                <a16:creationId xmlns:a16="http://schemas.microsoft.com/office/drawing/2014/main" id="{3D6BD352-839F-1349-AA9D-8F3EF5F70CC3}"/>
              </a:ext>
            </a:extLst>
          </p:cNvPr>
          <p:cNvSpPr txBox="1"/>
          <p:nvPr/>
        </p:nvSpPr>
        <p:spPr>
          <a:xfrm>
            <a:off x="533400" y="457200"/>
            <a:ext cx="10820400" cy="1200329"/>
          </a:xfrm>
          <a:prstGeom prst="rect">
            <a:avLst/>
          </a:prstGeom>
          <a:noFill/>
        </p:spPr>
        <p:txBody>
          <a:bodyPr wrap="square">
            <a:spAutoFit/>
          </a:bodyPr>
          <a:lstStyle/>
          <a:p>
            <a:r>
              <a:rPr lang="en-US" sz="3600" dirty="0">
                <a:solidFill>
                  <a:schemeClr val="accent4">
                    <a:lumMod val="75000"/>
                  </a:schemeClr>
                </a:solidFill>
              </a:rPr>
              <a:t>Most of the Information Provided Here Comes from Other Sources </a:t>
            </a:r>
            <a:r>
              <a:rPr lang="en-US" sz="3600" baseline="0" dirty="0">
                <a:solidFill>
                  <a:schemeClr val="accent4">
                    <a:lumMod val="75000"/>
                  </a:schemeClr>
                </a:solidFill>
              </a:rPr>
              <a:t>(including the following)</a:t>
            </a:r>
            <a:endParaRPr lang="en-US" sz="2800" baseline="0" dirty="0">
              <a:solidFill>
                <a:schemeClr val="accent4">
                  <a:lumMod val="75000"/>
                </a:schemeClr>
              </a:solidFill>
            </a:endParaRPr>
          </a:p>
        </p:txBody>
      </p:sp>
      <p:sp>
        <p:nvSpPr>
          <p:cNvPr id="14" name="TextBox 13">
            <a:extLst>
              <a:ext uri="{FF2B5EF4-FFF2-40B4-BE49-F238E27FC236}">
                <a16:creationId xmlns:a16="http://schemas.microsoft.com/office/drawing/2014/main" id="{AE8D808F-6F0C-55F8-136C-A1D11BDBB316}"/>
              </a:ext>
            </a:extLst>
          </p:cNvPr>
          <p:cNvSpPr txBox="1"/>
          <p:nvPr/>
        </p:nvSpPr>
        <p:spPr>
          <a:xfrm>
            <a:off x="533400" y="2062903"/>
            <a:ext cx="10363200" cy="3293209"/>
          </a:xfrm>
          <a:prstGeom prst="rect">
            <a:avLst/>
          </a:prstGeom>
          <a:noFill/>
        </p:spPr>
        <p:txBody>
          <a:bodyPr wrap="square">
            <a:spAutoFit/>
          </a:bodyPr>
          <a:lstStyle/>
          <a:p>
            <a:r>
              <a:rPr lang="en-US" sz="3600" dirty="0">
                <a:solidFill>
                  <a:schemeClr val="accent4">
                    <a:lumMod val="75000"/>
                  </a:schemeClr>
                </a:solidFill>
              </a:rPr>
              <a:t>References:</a:t>
            </a:r>
            <a:endParaRPr lang="en-US" sz="3600" baseline="0" dirty="0">
              <a:solidFill>
                <a:schemeClr val="accent4">
                  <a:lumMod val="75000"/>
                </a:schemeClr>
              </a:solidFill>
            </a:endParaRPr>
          </a:p>
          <a:p>
            <a:pPr algn="l"/>
            <a:endParaRPr lang="en-US" dirty="0">
              <a:solidFill>
                <a:srgbClr val="091E42"/>
              </a:solidFill>
              <a:latin typeface="-apple-system"/>
            </a:endParaRPr>
          </a:p>
          <a:p>
            <a:pPr marL="285750" indent="-285750" algn="l">
              <a:buFont typeface="Arial" panose="020B0604020202020204" pitchFamily="34" charset="0"/>
              <a:buChar char="•"/>
            </a:pPr>
            <a:r>
              <a:rPr lang="en-US" b="0" i="0" dirty="0">
                <a:solidFill>
                  <a:srgbClr val="091E42"/>
                </a:solidFill>
                <a:effectLst/>
                <a:latin typeface="-apple-system"/>
              </a:rPr>
              <a:t>Mandel, Josh, SMART on </a:t>
            </a:r>
            <a:r>
              <a:rPr lang="en-US" b="0" i="0" dirty="0" err="1">
                <a:solidFill>
                  <a:srgbClr val="091E42"/>
                </a:solidFill>
                <a:effectLst/>
                <a:latin typeface="-apple-system"/>
              </a:rPr>
              <a:t>FHIR</a:t>
            </a:r>
            <a:r>
              <a:rPr lang="en-US" b="0" i="0" dirty="0">
                <a:solidFill>
                  <a:srgbClr val="091E42"/>
                </a:solidFill>
                <a:effectLst/>
                <a:latin typeface="-apple-system"/>
              </a:rPr>
              <a:t> (from DevDays, Richmond, 2019) available at </a:t>
            </a:r>
            <a:r>
              <a:rPr lang="en-US" b="0" i="0" u="none" strike="noStrike" dirty="0">
                <a:solidFill>
                  <a:srgbClr val="0052CC"/>
                </a:solidFill>
                <a:effectLst/>
                <a:latin typeface="-apple-system"/>
                <a:hlinkClick r:id="rId3"/>
              </a:rPr>
              <a:t>https://www.youtube.com/watch?v=N0PXAxBA-J8&amp;t=112s</a:t>
            </a:r>
            <a:endParaRPr lang="en-US" u="none" strike="noStrike" dirty="0">
              <a:solidFill>
                <a:srgbClr val="091E42"/>
              </a:solidFill>
              <a:latin typeface="-apple-system"/>
            </a:endParaRPr>
          </a:p>
          <a:p>
            <a:pPr marL="285750" indent="-285750" algn="l">
              <a:buFont typeface="Arial" panose="020B0604020202020204" pitchFamily="34" charset="0"/>
              <a:buChar char="•"/>
            </a:pPr>
            <a:r>
              <a:rPr lang="en-US" b="0" i="0" dirty="0">
                <a:solidFill>
                  <a:srgbClr val="091E42"/>
                </a:solidFill>
                <a:effectLst/>
                <a:latin typeface="-apple-system"/>
              </a:rPr>
              <a:t>Cannon, Renee, </a:t>
            </a:r>
            <a:r>
              <a:rPr lang="en-US" b="0" i="1" dirty="0">
                <a:solidFill>
                  <a:srgbClr val="091E42"/>
                </a:solidFill>
                <a:effectLst/>
                <a:latin typeface="-apple-system"/>
              </a:rPr>
              <a:t>SMART on </a:t>
            </a:r>
            <a:r>
              <a:rPr lang="en-US" b="0" i="1" dirty="0" err="1">
                <a:solidFill>
                  <a:srgbClr val="091E42"/>
                </a:solidFill>
                <a:effectLst/>
                <a:latin typeface="-apple-system"/>
              </a:rPr>
              <a:t>FHIR</a:t>
            </a:r>
            <a:r>
              <a:rPr lang="en-US" b="0" i="1" dirty="0">
                <a:solidFill>
                  <a:srgbClr val="091E42"/>
                </a:solidFill>
                <a:effectLst/>
                <a:latin typeface="-apple-system"/>
              </a:rPr>
              <a:t>: The Basics</a:t>
            </a:r>
            <a:r>
              <a:rPr lang="en-US" b="0" i="0" dirty="0">
                <a:solidFill>
                  <a:srgbClr val="091E42"/>
                </a:solidFill>
                <a:effectLst/>
                <a:latin typeface="-apple-system"/>
              </a:rPr>
              <a:t>, available at </a:t>
            </a:r>
            <a:r>
              <a:rPr lang="en-US" b="0" i="0" u="none" strike="noStrike" dirty="0">
                <a:solidFill>
                  <a:srgbClr val="0052CC"/>
                </a:solidFill>
                <a:effectLst/>
                <a:latin typeface="-apple-system"/>
                <a:hlinkClick r:id="rId4"/>
              </a:rPr>
              <a:t>https://www.youtube.com/watch?v=MMfe181tmwU</a:t>
            </a:r>
            <a:endParaRPr lang="en-US" b="0" i="0" u="none" strike="noStrike" dirty="0">
              <a:solidFill>
                <a:srgbClr val="0052CC"/>
              </a:solidFill>
              <a:effectLst/>
              <a:latin typeface="-apple-system"/>
            </a:endParaRPr>
          </a:p>
          <a:p>
            <a:pPr marL="285750" indent="-285750">
              <a:buFont typeface="Arial" panose="020B0604020202020204" pitchFamily="34" charset="0"/>
              <a:buChar char="•"/>
            </a:pPr>
            <a:r>
              <a:rPr lang="en-US" b="0" i="0" dirty="0">
                <a:solidFill>
                  <a:srgbClr val="091E42"/>
                </a:solidFill>
                <a:effectLst/>
                <a:latin typeface="-apple-system"/>
              </a:rPr>
              <a:t>The Cerner SMART on </a:t>
            </a:r>
            <a:r>
              <a:rPr lang="en-US" b="0" i="0" dirty="0" err="1">
                <a:solidFill>
                  <a:srgbClr val="091E42"/>
                </a:solidFill>
                <a:effectLst/>
                <a:latin typeface="-apple-system"/>
              </a:rPr>
              <a:t>FHIR</a:t>
            </a:r>
            <a:r>
              <a:rPr lang="en-US" b="0" i="0" dirty="0">
                <a:solidFill>
                  <a:srgbClr val="091E42"/>
                </a:solidFill>
                <a:effectLst/>
                <a:latin typeface="-apple-system"/>
              </a:rPr>
              <a:t> Tutorial, available at </a:t>
            </a:r>
            <a:r>
              <a:rPr lang="en-US" b="0" i="0" dirty="0">
                <a:solidFill>
                  <a:srgbClr val="091E42"/>
                </a:solidFill>
                <a:effectLst/>
                <a:latin typeface="-apple-system"/>
                <a:hlinkClick r:id="rId5"/>
              </a:rPr>
              <a:t>https://engineering.cerner.com/smart-on-fhir-tutorial/</a:t>
            </a:r>
            <a:r>
              <a:rPr lang="en-US" b="0" i="0" dirty="0">
                <a:solidFill>
                  <a:srgbClr val="091E42"/>
                </a:solidFill>
                <a:effectLst/>
                <a:latin typeface="-apple-system"/>
              </a:rPr>
              <a:t> </a:t>
            </a:r>
          </a:p>
          <a:p>
            <a:pPr algn="l"/>
            <a:endParaRPr lang="en-US" b="0" i="0" u="none" strike="noStrike" dirty="0">
              <a:solidFill>
                <a:srgbClr val="0052CC"/>
              </a:solidFill>
              <a:effectLst/>
              <a:latin typeface="-apple-system"/>
            </a:endParaRPr>
          </a:p>
          <a:p>
            <a:pPr algn="l"/>
            <a:endParaRPr lang="en-US" b="0" i="0" dirty="0">
              <a:solidFill>
                <a:srgbClr val="091E42"/>
              </a:solidFill>
              <a:effectLst/>
              <a:latin typeface="-apple-system"/>
            </a:endParaRPr>
          </a:p>
          <a:p>
            <a:endParaRPr lang="en-US" sz="2800" baseline="0" dirty="0">
              <a:solidFill>
                <a:schemeClr val="accent4">
                  <a:lumMod val="75000"/>
                </a:schemeClr>
              </a:solidFill>
            </a:endParaRPr>
          </a:p>
        </p:txBody>
      </p:sp>
    </p:spTree>
    <p:extLst>
      <p:ext uri="{BB962C8B-B14F-4D97-AF65-F5344CB8AC3E}">
        <p14:creationId xmlns:p14="http://schemas.microsoft.com/office/powerpoint/2010/main" val="20658758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4</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914400" y="1447800"/>
            <a:ext cx="10363200" cy="3724096"/>
          </a:xfrm>
          <a:prstGeom prst="rect">
            <a:avLst/>
          </a:prstGeom>
          <a:noFill/>
        </p:spPr>
        <p:txBody>
          <a:bodyPr wrap="square">
            <a:spAutoFit/>
          </a:bodyPr>
          <a:lstStyle/>
          <a:p>
            <a:r>
              <a:rPr lang="en-US" sz="3600" dirty="0">
                <a:solidFill>
                  <a:schemeClr val="accent4">
                    <a:lumMod val="75000"/>
                  </a:schemeClr>
                </a:solidFill>
              </a:rPr>
              <a:t>This</a:t>
            </a:r>
            <a:r>
              <a:rPr lang="en-US" sz="3600" baseline="0" dirty="0">
                <a:solidFill>
                  <a:schemeClr val="accent4">
                    <a:lumMod val="75000"/>
                  </a:schemeClr>
                </a:solidFill>
              </a:rPr>
              <a:t> presentation gives an introduction to SMART on </a:t>
            </a:r>
            <a:r>
              <a:rPr lang="en-US" sz="3600" baseline="0" dirty="0" err="1">
                <a:solidFill>
                  <a:schemeClr val="accent4">
                    <a:lumMod val="75000"/>
                  </a:schemeClr>
                </a:solidFill>
              </a:rPr>
              <a:t>FHIR</a:t>
            </a:r>
            <a:r>
              <a:rPr lang="en-US" sz="3600" baseline="0" dirty="0">
                <a:solidFill>
                  <a:schemeClr val="accent4">
                    <a:lumMod val="75000"/>
                  </a:schemeClr>
                </a:solidFill>
              </a:rPr>
              <a:t> including</a:t>
            </a:r>
          </a:p>
          <a:p>
            <a:endParaRPr lang="en-US" sz="2400" baseline="0" dirty="0">
              <a:solidFill>
                <a:schemeClr val="accent4">
                  <a:lumMod val="75000"/>
                </a:schemeClr>
              </a:solidFill>
            </a:endParaRPr>
          </a:p>
          <a:p>
            <a:pPr marL="285750" indent="-285750">
              <a:buFont typeface="Arial" panose="020B0604020202020204" pitchFamily="34" charset="0"/>
              <a:buChar char="•"/>
            </a:pPr>
            <a:r>
              <a:rPr lang="en-US" sz="2800" baseline="0" dirty="0">
                <a:solidFill>
                  <a:schemeClr val="tx1">
                    <a:lumMod val="65000"/>
                    <a:lumOff val="35000"/>
                  </a:schemeClr>
                </a:solidFill>
              </a:rPr>
              <a:t>The goals of SMART on </a:t>
            </a:r>
            <a:r>
              <a:rPr lang="en-US" sz="2800" baseline="0" dirty="0" err="1">
                <a:solidFill>
                  <a:schemeClr val="tx1">
                    <a:lumMod val="65000"/>
                    <a:lumOff val="35000"/>
                  </a:schemeClr>
                </a:solidFill>
              </a:rPr>
              <a:t>FHIR</a:t>
            </a:r>
            <a:r>
              <a:rPr lang="en-US" sz="2800" baseline="0" dirty="0">
                <a:solidFill>
                  <a:schemeClr val="tx1">
                    <a:lumMod val="65000"/>
                    <a:lumOff val="35000"/>
                  </a:schemeClr>
                </a:solidFill>
              </a:rPr>
              <a:t> and the SMART on </a:t>
            </a:r>
            <a:r>
              <a:rPr lang="en-US" sz="2800" baseline="0" dirty="0" err="1">
                <a:solidFill>
                  <a:schemeClr val="tx1">
                    <a:lumMod val="65000"/>
                    <a:lumOff val="35000"/>
                  </a:schemeClr>
                </a:solidFill>
              </a:rPr>
              <a:t>FHIR</a:t>
            </a:r>
            <a:r>
              <a:rPr lang="en-US" sz="2800" baseline="0" dirty="0">
                <a:solidFill>
                  <a:schemeClr val="tx1">
                    <a:lumMod val="65000"/>
                    <a:lumOff val="35000"/>
                  </a:schemeClr>
                </a:solidFill>
              </a:rPr>
              <a:t> project and community</a:t>
            </a:r>
          </a:p>
          <a:p>
            <a:pPr marL="285750" indent="-285750">
              <a:buFont typeface="Arial" panose="020B0604020202020204" pitchFamily="34" charset="0"/>
              <a:buChar char="•"/>
            </a:pPr>
            <a:r>
              <a:rPr lang="en-US" sz="2800" baseline="0" dirty="0">
                <a:solidFill>
                  <a:schemeClr val="tx1">
                    <a:lumMod val="65000"/>
                    <a:lumOff val="35000"/>
                  </a:schemeClr>
                </a:solidFill>
              </a:rPr>
              <a:t>An overview of the architecture of SMART on </a:t>
            </a:r>
            <a:r>
              <a:rPr lang="en-US" sz="2800" baseline="0" dirty="0" err="1">
                <a:solidFill>
                  <a:schemeClr val="tx1">
                    <a:lumMod val="65000"/>
                    <a:lumOff val="35000"/>
                  </a:schemeClr>
                </a:solidFill>
              </a:rPr>
              <a:t>FHIR</a:t>
            </a:r>
            <a:r>
              <a:rPr lang="en-US" sz="2800" baseline="0" dirty="0">
                <a:solidFill>
                  <a:schemeClr val="tx1">
                    <a:lumMod val="65000"/>
                    <a:lumOff val="35000"/>
                  </a:schemeClr>
                </a:solidFill>
              </a:rPr>
              <a:t> with examples</a:t>
            </a:r>
          </a:p>
          <a:p>
            <a:pPr marL="285750" indent="-285750">
              <a:buFont typeface="Arial" panose="020B0604020202020204" pitchFamily="34" charset="0"/>
              <a:buChar char="•"/>
            </a:pPr>
            <a:r>
              <a:rPr lang="en-US" sz="2800" baseline="0" dirty="0">
                <a:solidFill>
                  <a:schemeClr val="tx1">
                    <a:lumMod val="65000"/>
                    <a:lumOff val="35000"/>
                  </a:schemeClr>
                </a:solidFill>
              </a:rPr>
              <a:t>A discussion of the benefits of using SMART on </a:t>
            </a:r>
            <a:r>
              <a:rPr lang="en-US" sz="2800" baseline="0" dirty="0" err="1">
                <a:solidFill>
                  <a:schemeClr val="tx1">
                    <a:lumMod val="65000"/>
                    <a:lumOff val="35000"/>
                  </a:schemeClr>
                </a:solidFill>
              </a:rPr>
              <a:t>FHIR</a:t>
            </a:r>
            <a:endParaRPr lang="en-US" sz="2800" baseline="0" dirty="0">
              <a:solidFill>
                <a:schemeClr val="tx1">
                  <a:lumMod val="65000"/>
                  <a:lumOff val="35000"/>
                </a:schemeClr>
              </a:solidFill>
            </a:endParaRPr>
          </a:p>
          <a:p>
            <a:pPr marL="285750" indent="-285750">
              <a:buFont typeface="Arial" panose="020B0604020202020204" pitchFamily="34" charset="0"/>
              <a:buChar char="•"/>
            </a:pPr>
            <a:r>
              <a:rPr lang="en-US" sz="2800" baseline="0" dirty="0">
                <a:solidFill>
                  <a:schemeClr val="tx1">
                    <a:lumMod val="65000"/>
                    <a:lumOff val="35000"/>
                  </a:schemeClr>
                </a:solidFill>
              </a:rPr>
              <a:t>Examples of existing SMART on </a:t>
            </a:r>
            <a:r>
              <a:rPr lang="en-US" sz="2800" baseline="0" dirty="0" err="1">
                <a:solidFill>
                  <a:schemeClr val="tx1">
                    <a:lumMod val="65000"/>
                    <a:lumOff val="35000"/>
                  </a:schemeClr>
                </a:solidFill>
              </a:rPr>
              <a:t>FHIR</a:t>
            </a:r>
            <a:r>
              <a:rPr lang="en-US" sz="2800" baseline="0" dirty="0">
                <a:solidFill>
                  <a:schemeClr val="tx1">
                    <a:lumMod val="65000"/>
                    <a:lumOff val="35000"/>
                  </a:schemeClr>
                </a:solidFill>
              </a:rPr>
              <a:t> applications and successes</a:t>
            </a:r>
          </a:p>
        </p:txBody>
      </p:sp>
      <p:sp>
        <p:nvSpPr>
          <p:cNvPr id="6" name="TextBox 5">
            <a:extLst>
              <a:ext uri="{FF2B5EF4-FFF2-40B4-BE49-F238E27FC236}">
                <a16:creationId xmlns:a16="http://schemas.microsoft.com/office/drawing/2014/main" id="{8A66C4BD-EB60-EB4E-DC47-5405E24038A4}"/>
              </a:ext>
            </a:extLst>
          </p:cNvPr>
          <p:cNvSpPr txBox="1"/>
          <p:nvPr/>
        </p:nvSpPr>
        <p:spPr>
          <a:xfrm>
            <a:off x="838200" y="457200"/>
            <a:ext cx="10363200" cy="646331"/>
          </a:xfrm>
          <a:prstGeom prst="rect">
            <a:avLst/>
          </a:prstGeom>
          <a:noFill/>
        </p:spPr>
        <p:txBody>
          <a:bodyPr wrap="square">
            <a:spAutoFit/>
          </a:bodyPr>
          <a:lstStyle/>
          <a:p>
            <a:r>
              <a:rPr lang="en-US" sz="3600" dirty="0">
                <a:solidFill>
                  <a:schemeClr val="accent4">
                    <a:lumMod val="75000"/>
                  </a:schemeClr>
                </a:solidFill>
              </a:rPr>
              <a:t>Introduction</a:t>
            </a:r>
            <a:endParaRPr lang="en-US" sz="2800" baseline="0" dirty="0">
              <a:solidFill>
                <a:schemeClr val="accent4">
                  <a:lumMod val="75000"/>
                </a:schemeClr>
              </a:solidFill>
            </a:endParaRPr>
          </a:p>
        </p:txBody>
      </p:sp>
    </p:spTree>
    <p:extLst>
      <p:ext uri="{BB962C8B-B14F-4D97-AF65-F5344CB8AC3E}">
        <p14:creationId xmlns:p14="http://schemas.microsoft.com/office/powerpoint/2010/main" val="3901261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dirty="0"/>
              <a:t>www.nachc.org</a:t>
            </a:r>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5</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838200" y="993320"/>
            <a:ext cx="10363200" cy="5262979"/>
          </a:xfrm>
          <a:prstGeom prst="rect">
            <a:avLst/>
          </a:prstGeom>
          <a:noFill/>
        </p:spPr>
        <p:txBody>
          <a:bodyPr wrap="square">
            <a:spAutoFit/>
          </a:bodyPr>
          <a:lstStyle/>
          <a:p>
            <a:pPr algn="just"/>
            <a:r>
              <a:rPr lang="en-US" sz="2800" dirty="0">
                <a:solidFill>
                  <a:schemeClr val="tx1">
                    <a:lumMod val="65000"/>
                    <a:lumOff val="35000"/>
                  </a:schemeClr>
                </a:solidFill>
              </a:rPr>
              <a:t>The goal of the SMART on </a:t>
            </a:r>
            <a:r>
              <a:rPr lang="en-US" sz="2800" dirty="0" err="1">
                <a:solidFill>
                  <a:schemeClr val="tx1">
                    <a:lumMod val="65000"/>
                    <a:lumOff val="35000"/>
                  </a:schemeClr>
                </a:solidFill>
              </a:rPr>
              <a:t>FHIR</a:t>
            </a:r>
            <a:r>
              <a:rPr lang="en-US" sz="2800" dirty="0">
                <a:solidFill>
                  <a:schemeClr val="tx1">
                    <a:lumMod val="65000"/>
                    <a:lumOff val="35000"/>
                  </a:schemeClr>
                </a:solidFill>
              </a:rPr>
              <a:t> project is to provide a framework, software, and other tools to enable the seamless integration of software into existing mission critical systems commonly used by patients, clinicians, and support staff.  This includes all aspects of software development and integration including authorization and authentication, User Experience (</a:t>
            </a:r>
            <a:r>
              <a:rPr lang="en-US" sz="2800" dirty="0" err="1">
                <a:solidFill>
                  <a:schemeClr val="tx1">
                    <a:lumMod val="65000"/>
                    <a:lumOff val="35000"/>
                  </a:schemeClr>
                </a:solidFill>
              </a:rPr>
              <a:t>UX</a:t>
            </a:r>
            <a:r>
              <a:rPr lang="en-US" sz="2800" dirty="0">
                <a:solidFill>
                  <a:schemeClr val="tx1">
                    <a:lumMod val="65000"/>
                    <a:lumOff val="35000"/>
                  </a:schemeClr>
                </a:solidFill>
              </a:rPr>
              <a:t>), data integration (using </a:t>
            </a:r>
            <a:r>
              <a:rPr lang="en-US" sz="2800" dirty="0" err="1">
                <a:solidFill>
                  <a:schemeClr val="tx1">
                    <a:lumMod val="65000"/>
                    <a:lumOff val="35000"/>
                  </a:schemeClr>
                </a:solidFill>
              </a:rPr>
              <a:t>FHIR</a:t>
            </a:r>
            <a:r>
              <a:rPr lang="en-US" sz="2800" dirty="0">
                <a:solidFill>
                  <a:schemeClr val="tx1">
                    <a:lumMod val="65000"/>
                    <a:lumOff val="35000"/>
                  </a:schemeClr>
                </a:solidFill>
              </a:rPr>
              <a:t>), and integration with other third-party tools and frameworks, etc.  The SMART on </a:t>
            </a:r>
            <a:r>
              <a:rPr lang="en-US" sz="2800" dirty="0" err="1">
                <a:solidFill>
                  <a:schemeClr val="tx1">
                    <a:lumMod val="65000"/>
                    <a:lumOff val="35000"/>
                  </a:schemeClr>
                </a:solidFill>
              </a:rPr>
              <a:t>FHIR</a:t>
            </a:r>
            <a:r>
              <a:rPr lang="en-US" sz="2800" dirty="0">
                <a:solidFill>
                  <a:schemeClr val="tx1">
                    <a:lumMod val="65000"/>
                    <a:lumOff val="35000"/>
                  </a:schemeClr>
                </a:solidFill>
              </a:rPr>
              <a:t> implementation is a consistent, reliable, reusable, publicly available open source, common solution that improves patient outcomes by efficiently providing patients, clinicians, and support staff with information and resources needed when they are needed.  </a:t>
            </a:r>
            <a:endParaRPr lang="en-US" sz="2800" baseline="0" dirty="0">
              <a:solidFill>
                <a:schemeClr val="tx1">
                  <a:lumMod val="65000"/>
                  <a:lumOff val="35000"/>
                </a:schemeClr>
              </a:solidFill>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838200" y="352879"/>
            <a:ext cx="10363200" cy="646331"/>
          </a:xfrm>
          <a:prstGeom prst="rect">
            <a:avLst/>
          </a:prstGeom>
          <a:noFill/>
        </p:spPr>
        <p:txBody>
          <a:bodyPr wrap="square">
            <a:spAutoFit/>
          </a:bodyPr>
          <a:lstStyle/>
          <a:p>
            <a:r>
              <a:rPr lang="en-US" sz="3600" dirty="0">
                <a:solidFill>
                  <a:schemeClr val="accent4">
                    <a:lumMod val="75000"/>
                  </a:schemeClr>
                </a:solidFill>
              </a:rPr>
              <a:t>SMART on </a:t>
            </a:r>
            <a:r>
              <a:rPr lang="en-US" sz="3600" dirty="0" err="1">
                <a:solidFill>
                  <a:schemeClr val="accent4">
                    <a:lumMod val="75000"/>
                  </a:schemeClr>
                </a:solidFill>
              </a:rPr>
              <a:t>FHIR</a:t>
            </a:r>
            <a:r>
              <a:rPr lang="en-US" sz="3600" dirty="0">
                <a:solidFill>
                  <a:schemeClr val="accent4">
                    <a:lumMod val="75000"/>
                  </a:schemeClr>
                </a:solidFill>
              </a:rPr>
              <a:t> Mission Statement</a:t>
            </a:r>
            <a:endParaRPr lang="en-US" sz="2800" baseline="0" dirty="0">
              <a:solidFill>
                <a:schemeClr val="accent4">
                  <a:lumMod val="75000"/>
                </a:schemeClr>
              </a:solidFill>
            </a:endParaRPr>
          </a:p>
        </p:txBody>
      </p:sp>
    </p:spTree>
    <p:extLst>
      <p:ext uri="{BB962C8B-B14F-4D97-AF65-F5344CB8AC3E}">
        <p14:creationId xmlns:p14="http://schemas.microsoft.com/office/powerpoint/2010/main" val="35787030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6</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838200" y="1305341"/>
            <a:ext cx="10363200" cy="4247317"/>
          </a:xfrm>
          <a:prstGeom prst="rect">
            <a:avLst/>
          </a:prstGeom>
          <a:noFill/>
        </p:spPr>
        <p:txBody>
          <a:bodyPr wrap="square">
            <a:spAutoFit/>
          </a:bodyPr>
          <a:lstStyle/>
          <a:p>
            <a:pPr algn="just"/>
            <a:r>
              <a:rPr lang="en-US" b="0" i="0" dirty="0">
                <a:solidFill>
                  <a:schemeClr val="tx1">
                    <a:lumMod val="65000"/>
                    <a:lumOff val="35000"/>
                  </a:schemeClr>
                </a:solidFill>
                <a:effectLst/>
                <a:latin typeface="-apple-system"/>
              </a:rPr>
              <a:t>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is a technology that allows applications to be launched directly from an </a:t>
            </a:r>
            <a:r>
              <a:rPr lang="en-US" b="0" i="0" dirty="0" err="1">
                <a:solidFill>
                  <a:schemeClr val="tx1">
                    <a:lumMod val="65000"/>
                    <a:lumOff val="35000"/>
                  </a:schemeClr>
                </a:solidFill>
                <a:effectLst/>
                <a:latin typeface="-apple-system"/>
              </a:rPr>
              <a:t>EMR</a:t>
            </a:r>
            <a:r>
              <a:rPr lang="en-US" b="0" i="0" dirty="0">
                <a:solidFill>
                  <a:schemeClr val="tx1">
                    <a:lumMod val="65000"/>
                    <a:lumOff val="35000"/>
                  </a:schemeClr>
                </a:solidFill>
                <a:effectLst/>
                <a:latin typeface="-apple-system"/>
              </a:rPr>
              <a:t> (or standalone applications to fully integrate with and </a:t>
            </a:r>
            <a:r>
              <a:rPr lang="en-US" b="0" i="0" dirty="0" err="1">
                <a:solidFill>
                  <a:schemeClr val="tx1">
                    <a:lumMod val="65000"/>
                    <a:lumOff val="35000"/>
                  </a:schemeClr>
                </a:solidFill>
                <a:effectLst/>
                <a:latin typeface="-apple-system"/>
              </a:rPr>
              <a:t>EMR</a:t>
            </a:r>
            <a:r>
              <a:rPr lang="en-US" b="0" i="0" dirty="0">
                <a:solidFill>
                  <a:schemeClr val="tx1">
                    <a:lumMod val="65000"/>
                    <a:lumOff val="35000"/>
                  </a:schemeClr>
                </a:solidFill>
                <a:effectLst/>
                <a:latin typeface="-apple-system"/>
              </a:rPr>
              <a:t>).  The 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framework deals with all of the details of authentication and authorization.  The 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framework enables the application to fully communicate with the </a:t>
            </a:r>
            <a:r>
              <a:rPr lang="en-US" b="0" i="0" dirty="0" err="1">
                <a:solidFill>
                  <a:schemeClr val="tx1">
                    <a:lumMod val="65000"/>
                    <a:lumOff val="35000"/>
                  </a:schemeClr>
                </a:solidFill>
                <a:effectLst/>
                <a:latin typeface="-apple-system"/>
              </a:rPr>
              <a:t>EMR</a:t>
            </a:r>
            <a:r>
              <a:rPr lang="en-US" b="0" i="0" dirty="0">
                <a:solidFill>
                  <a:schemeClr val="tx1">
                    <a:lumMod val="65000"/>
                    <a:lumOff val="35000"/>
                  </a:schemeClr>
                </a:solidFill>
                <a:effectLst/>
                <a:latin typeface="-apple-system"/>
              </a:rPr>
              <a:t> using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This includes reading as well as writing data to the </a:t>
            </a:r>
            <a:r>
              <a:rPr lang="en-US" b="0" i="0" dirty="0" err="1">
                <a:solidFill>
                  <a:schemeClr val="tx1">
                    <a:lumMod val="65000"/>
                    <a:lumOff val="35000"/>
                  </a:schemeClr>
                </a:solidFill>
                <a:effectLst/>
                <a:latin typeface="-apple-system"/>
              </a:rPr>
              <a:t>EMR</a:t>
            </a:r>
            <a:r>
              <a:rPr lang="en-US" b="0" i="0" dirty="0">
                <a:solidFill>
                  <a:schemeClr val="tx1">
                    <a:lumMod val="65000"/>
                    <a:lumOff val="35000"/>
                  </a:schemeClr>
                </a:solidFill>
                <a:effectLst/>
                <a:latin typeface="-apple-system"/>
              </a:rPr>
              <a:t>.  This allows developers to focus on the business logic of their specific applications and enables a write once, run anywhere environment (with the caveat that all standards, including this one, have flexibility that will require customization in some cases).  The stability and consistency provided by the 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standard has led to the creation of a wealth of publicly available applications that can be accessed through the App Gallery at </a:t>
            </a:r>
            <a:r>
              <a:rPr lang="en-US" b="0" i="0" u="none" strike="noStrike" dirty="0">
                <a:solidFill>
                  <a:schemeClr val="tx1">
                    <a:lumMod val="65000"/>
                    <a:lumOff val="35000"/>
                  </a:schemeClr>
                </a:solidFill>
                <a:effectLst/>
                <a:latin typeface="-apple-system"/>
                <a:hlinkClick r:id="rId3">
                  <a:extLst>
                    <a:ext uri="{A12FA001-AC4F-418D-AE19-62706E023703}">
                      <ahyp:hlinkClr xmlns:ahyp="http://schemas.microsoft.com/office/drawing/2018/hyperlinkcolor" val="tx"/>
                    </a:ext>
                  </a:extLst>
                </a:hlinkClick>
              </a:rPr>
              <a:t>https://apps.smarthealthit.org/</a:t>
            </a:r>
            <a:r>
              <a:rPr lang="en-US" b="0" i="0" dirty="0">
                <a:solidFill>
                  <a:schemeClr val="tx1">
                    <a:lumMod val="65000"/>
                    <a:lumOff val="35000"/>
                  </a:schemeClr>
                </a:solidFill>
                <a:effectLst/>
                <a:latin typeface="-apple-system"/>
              </a:rPr>
              <a:t> and the Application Stores and Application Orchards of major vendors such as Cerner and Epic.  The stability and consistency provided by 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has also led to the development of tools and frameworks that can be used by developers to automate and otherwise streamline and improve their applications and efforts.  These tools and frameworks include </a:t>
            </a:r>
            <a:r>
              <a:rPr lang="en-US" b="0" i="0" dirty="0" err="1">
                <a:solidFill>
                  <a:schemeClr val="tx1">
                    <a:lumMod val="65000"/>
                    <a:lumOff val="35000"/>
                  </a:schemeClr>
                </a:solidFill>
                <a:effectLst/>
                <a:latin typeface="-apple-system"/>
              </a:rPr>
              <a:t>UX</a:t>
            </a:r>
            <a:r>
              <a:rPr lang="en-US" b="0" i="0" dirty="0">
                <a:solidFill>
                  <a:schemeClr val="tx1">
                    <a:lumMod val="65000"/>
                    <a:lumOff val="35000"/>
                  </a:schemeClr>
                </a:solidFill>
                <a:effectLst/>
                <a:latin typeface="-apple-system"/>
              </a:rPr>
              <a:t> frameworks such as the </a:t>
            </a:r>
            <a:r>
              <a:rPr lang="en-US" b="0" i="0" dirty="0" err="1">
                <a:solidFill>
                  <a:schemeClr val="tx1">
                    <a:lumMod val="65000"/>
                    <a:lumOff val="35000"/>
                  </a:schemeClr>
                </a:solidFill>
                <a:effectLst/>
                <a:latin typeface="-apple-system"/>
              </a:rPr>
              <a:t>LForms</a:t>
            </a:r>
            <a:r>
              <a:rPr lang="en-US" b="0" i="0" dirty="0">
                <a:solidFill>
                  <a:schemeClr val="tx1">
                    <a:lumMod val="65000"/>
                    <a:lumOff val="35000"/>
                  </a:schemeClr>
                </a:solidFill>
                <a:effectLst/>
                <a:latin typeface="-apple-system"/>
              </a:rPr>
              <a:t> framework that automates the rendering, reading, and writing of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Questionnaire and </a:t>
            </a:r>
            <a:r>
              <a:rPr lang="en-US" b="0" i="0" dirty="0" err="1">
                <a:solidFill>
                  <a:schemeClr val="tx1">
                    <a:lumMod val="65000"/>
                    <a:lumOff val="35000"/>
                  </a:schemeClr>
                </a:solidFill>
                <a:effectLst/>
                <a:latin typeface="-apple-system"/>
              </a:rPr>
              <a:t>QuestionnaireResponse</a:t>
            </a:r>
            <a:r>
              <a:rPr lang="en-US" b="0" i="0" dirty="0">
                <a:solidFill>
                  <a:schemeClr val="tx1">
                    <a:lumMod val="65000"/>
                    <a:lumOff val="35000"/>
                  </a:schemeClr>
                </a:solidFill>
                <a:effectLst/>
                <a:latin typeface="-apple-system"/>
              </a:rPr>
              <a:t> data and the Clinical Quality Language that manages and makes computable the complexities of clinical quality measures and clinical decision support.  </a:t>
            </a:r>
            <a:endParaRPr lang="en-US" baseline="0" dirty="0">
              <a:solidFill>
                <a:schemeClr val="tx1">
                  <a:lumMod val="65000"/>
                  <a:lumOff val="35000"/>
                </a:schemeClr>
              </a:solidFill>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838200" y="457200"/>
            <a:ext cx="10363200" cy="646331"/>
          </a:xfrm>
          <a:prstGeom prst="rect">
            <a:avLst/>
          </a:prstGeom>
          <a:noFill/>
        </p:spPr>
        <p:txBody>
          <a:bodyPr wrap="square">
            <a:spAutoFit/>
          </a:bodyPr>
          <a:lstStyle/>
          <a:p>
            <a:r>
              <a:rPr lang="en-US" sz="3600" dirty="0">
                <a:solidFill>
                  <a:schemeClr val="accent4">
                    <a:lumMod val="75000"/>
                  </a:schemeClr>
                </a:solidFill>
              </a:rPr>
              <a:t>What is SMART on </a:t>
            </a:r>
            <a:r>
              <a:rPr lang="en-US" sz="3600" dirty="0" err="1">
                <a:solidFill>
                  <a:schemeClr val="accent4">
                    <a:lumMod val="75000"/>
                  </a:schemeClr>
                </a:solidFill>
              </a:rPr>
              <a:t>FHIR</a:t>
            </a:r>
            <a:r>
              <a:rPr lang="en-US" sz="3600" dirty="0">
                <a:solidFill>
                  <a:schemeClr val="accent4">
                    <a:lumMod val="75000"/>
                  </a:schemeClr>
                </a:solidFill>
              </a:rPr>
              <a:t>?</a:t>
            </a:r>
            <a:endParaRPr lang="en-US" sz="2800" baseline="0" dirty="0">
              <a:solidFill>
                <a:schemeClr val="accent4">
                  <a:lumMod val="75000"/>
                </a:schemeClr>
              </a:solidFill>
            </a:endParaRPr>
          </a:p>
        </p:txBody>
      </p:sp>
    </p:spTree>
    <p:extLst>
      <p:ext uri="{BB962C8B-B14F-4D97-AF65-F5344CB8AC3E}">
        <p14:creationId xmlns:p14="http://schemas.microsoft.com/office/powerpoint/2010/main" val="19042867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7</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838200" y="1028343"/>
            <a:ext cx="10363200" cy="4801314"/>
          </a:xfrm>
          <a:prstGeom prst="rect">
            <a:avLst/>
          </a:prstGeom>
          <a:noFill/>
        </p:spPr>
        <p:txBody>
          <a:bodyPr wrap="square">
            <a:spAutoFit/>
          </a:bodyPr>
          <a:lstStyle/>
          <a:p>
            <a:pPr marL="285750" indent="-285750" algn="just">
              <a:buFont typeface="Arial" panose="020B0604020202020204" pitchFamily="34" charset="0"/>
              <a:buChar char="•"/>
            </a:pPr>
            <a:r>
              <a:rPr lang="en-US" dirty="0">
                <a:solidFill>
                  <a:schemeClr val="tx1">
                    <a:lumMod val="65000"/>
                    <a:lumOff val="35000"/>
                  </a:schemeClr>
                </a:solidFill>
                <a:latin typeface="-apple-system"/>
              </a:rPr>
              <a:t>What is SMART on </a:t>
            </a:r>
            <a:r>
              <a:rPr lang="en-US" dirty="0" err="1">
                <a:solidFill>
                  <a:schemeClr val="tx1">
                    <a:lumMod val="65000"/>
                    <a:lumOff val="35000"/>
                  </a:schemeClr>
                </a:solidFill>
                <a:latin typeface="-apple-system"/>
              </a:rPr>
              <a:t>FHIR</a:t>
            </a:r>
            <a:r>
              <a:rPr lang="en-US" dirty="0">
                <a:solidFill>
                  <a:schemeClr val="tx1">
                    <a:lumMod val="65000"/>
                    <a:lumOff val="35000"/>
                  </a:schemeClr>
                </a:solidFill>
                <a:latin typeface="-apple-system"/>
              </a:rPr>
              <a:t>?</a:t>
            </a:r>
          </a:p>
          <a:p>
            <a:pPr marL="742950" lvl="1" indent="-285750" algn="just">
              <a:buFont typeface="Arial" panose="020B0604020202020204" pitchFamily="34" charset="0"/>
              <a:buChar char="•"/>
            </a:pPr>
            <a:r>
              <a:rPr lang="en-US" b="0" i="0" dirty="0">
                <a:solidFill>
                  <a:schemeClr val="tx1">
                    <a:lumMod val="65000"/>
                    <a:lumOff val="35000"/>
                  </a:schemeClr>
                </a:solidFill>
                <a:effectLst/>
                <a:latin typeface="-apple-system"/>
              </a:rPr>
              <a:t>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is a technology that allows applications to be launched directly from an </a:t>
            </a:r>
            <a:r>
              <a:rPr lang="en-US" b="0" i="0" dirty="0" err="1">
                <a:solidFill>
                  <a:schemeClr val="tx1">
                    <a:lumMod val="65000"/>
                    <a:lumOff val="35000"/>
                  </a:schemeClr>
                </a:solidFill>
                <a:effectLst/>
                <a:latin typeface="-apple-system"/>
              </a:rPr>
              <a:t>EMR</a:t>
            </a:r>
            <a:r>
              <a:rPr lang="en-US" b="0" i="0" dirty="0">
                <a:solidFill>
                  <a:schemeClr val="tx1">
                    <a:lumMod val="65000"/>
                    <a:lumOff val="35000"/>
                  </a:schemeClr>
                </a:solidFill>
                <a:effectLst/>
                <a:latin typeface="-apple-system"/>
              </a:rPr>
              <a:t> (or standalone applications to fully integrate with and </a:t>
            </a:r>
            <a:r>
              <a:rPr lang="en-US" b="0" i="0" dirty="0" err="1">
                <a:solidFill>
                  <a:schemeClr val="tx1">
                    <a:lumMod val="65000"/>
                    <a:lumOff val="35000"/>
                  </a:schemeClr>
                </a:solidFill>
                <a:effectLst/>
                <a:latin typeface="-apple-system"/>
              </a:rPr>
              <a:t>EMR</a:t>
            </a:r>
            <a:r>
              <a:rPr lang="en-US" b="0" i="0" dirty="0">
                <a:solidFill>
                  <a:schemeClr val="tx1">
                    <a:lumMod val="65000"/>
                    <a:lumOff val="35000"/>
                  </a:schemeClr>
                </a:solidFill>
                <a:effectLst/>
                <a:latin typeface="-apple-system"/>
              </a:rPr>
              <a:t>).  </a:t>
            </a:r>
          </a:p>
          <a:p>
            <a:pPr marL="285750" indent="-285750" algn="just">
              <a:buFont typeface="Arial" panose="020B0604020202020204" pitchFamily="34" charset="0"/>
              <a:buChar char="•"/>
            </a:pPr>
            <a:r>
              <a:rPr lang="en-US" dirty="0">
                <a:solidFill>
                  <a:schemeClr val="tx1">
                    <a:lumMod val="65000"/>
                    <a:lumOff val="35000"/>
                  </a:schemeClr>
                </a:solidFill>
                <a:latin typeface="-apple-system"/>
              </a:rPr>
              <a:t>SMART on </a:t>
            </a:r>
            <a:r>
              <a:rPr lang="en-US" dirty="0" err="1">
                <a:solidFill>
                  <a:schemeClr val="tx1">
                    <a:lumMod val="65000"/>
                    <a:lumOff val="35000"/>
                  </a:schemeClr>
                </a:solidFill>
                <a:latin typeface="-apple-system"/>
              </a:rPr>
              <a:t>FHIR</a:t>
            </a:r>
            <a:r>
              <a:rPr lang="en-US" dirty="0">
                <a:solidFill>
                  <a:schemeClr val="tx1">
                    <a:lumMod val="65000"/>
                    <a:lumOff val="35000"/>
                  </a:schemeClr>
                </a:solidFill>
                <a:latin typeface="-apple-system"/>
              </a:rPr>
              <a:t> provides a complete integration solution</a:t>
            </a:r>
          </a:p>
          <a:p>
            <a:pPr marL="742950" lvl="1" indent="-285750" algn="just">
              <a:buFont typeface="Arial" panose="020B0604020202020204" pitchFamily="34" charset="0"/>
              <a:buChar char="•"/>
            </a:pPr>
            <a:r>
              <a:rPr lang="en-US" b="0" i="0" dirty="0">
                <a:solidFill>
                  <a:schemeClr val="tx1">
                    <a:lumMod val="65000"/>
                    <a:lumOff val="35000"/>
                  </a:schemeClr>
                </a:solidFill>
                <a:effectLst/>
                <a:latin typeface="-apple-system"/>
              </a:rPr>
              <a:t>The 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framework deals with all of the details of application integration so application developers can focus on the implementation of their specific business logic. </a:t>
            </a:r>
          </a:p>
          <a:p>
            <a:pPr marL="285750" indent="-285750" algn="just">
              <a:buFont typeface="Arial" panose="020B0604020202020204" pitchFamily="34" charset="0"/>
              <a:buChar char="•"/>
            </a:pPr>
            <a:r>
              <a:rPr lang="en-US" dirty="0">
                <a:solidFill>
                  <a:schemeClr val="tx1">
                    <a:lumMod val="65000"/>
                    <a:lumOff val="35000"/>
                  </a:schemeClr>
                </a:solidFill>
                <a:latin typeface="-apple-system"/>
              </a:rPr>
              <a:t>Write Once, Run Anywhere</a:t>
            </a:r>
          </a:p>
          <a:p>
            <a:pPr marL="742950" lvl="1" indent="-285750" algn="just">
              <a:buFont typeface="Arial" panose="020B0604020202020204" pitchFamily="34" charset="0"/>
              <a:buChar char="•"/>
            </a:pPr>
            <a:r>
              <a:rPr lang="en-US" dirty="0">
                <a:solidFill>
                  <a:schemeClr val="tx1">
                    <a:lumMod val="65000"/>
                    <a:lumOff val="35000"/>
                  </a:schemeClr>
                </a:solidFill>
                <a:latin typeface="-apple-system"/>
              </a:rPr>
              <a:t>SMART on </a:t>
            </a:r>
            <a:r>
              <a:rPr lang="en-US" dirty="0" err="1">
                <a:solidFill>
                  <a:schemeClr val="tx1">
                    <a:lumMod val="65000"/>
                    <a:lumOff val="35000"/>
                  </a:schemeClr>
                </a:solidFill>
                <a:latin typeface="-apple-system"/>
              </a:rPr>
              <a:t>FHIR</a:t>
            </a:r>
            <a:r>
              <a:rPr lang="en-US" dirty="0">
                <a:solidFill>
                  <a:schemeClr val="tx1">
                    <a:lumMod val="65000"/>
                    <a:lumOff val="35000"/>
                  </a:schemeClr>
                </a:solidFill>
                <a:latin typeface="-apple-system"/>
              </a:rPr>
              <a:t> </a:t>
            </a:r>
            <a:r>
              <a:rPr lang="en-US" b="0" i="0" dirty="0">
                <a:solidFill>
                  <a:schemeClr val="tx1">
                    <a:lumMod val="65000"/>
                    <a:lumOff val="35000"/>
                  </a:schemeClr>
                </a:solidFill>
                <a:effectLst/>
                <a:latin typeface="-apple-system"/>
              </a:rPr>
              <a:t>enables a write once, run anywhere environment (with the caveat that all standards, including this one, have flexibility that will require customization in some cases).</a:t>
            </a:r>
          </a:p>
          <a:p>
            <a:pPr marL="285750" indent="-285750" algn="just">
              <a:buFont typeface="Arial" panose="020B0604020202020204" pitchFamily="34" charset="0"/>
              <a:buChar char="•"/>
            </a:pPr>
            <a:r>
              <a:rPr lang="en-US" dirty="0">
                <a:solidFill>
                  <a:schemeClr val="tx1">
                    <a:lumMod val="65000"/>
                    <a:lumOff val="35000"/>
                  </a:schemeClr>
                </a:solidFill>
                <a:latin typeface="-apple-system"/>
              </a:rPr>
              <a:t>A Wealth of Applications that Keeps Growing and Evolving</a:t>
            </a:r>
          </a:p>
          <a:p>
            <a:pPr marL="742950" lvl="1" indent="-285750" algn="just">
              <a:buFont typeface="Arial" panose="020B0604020202020204" pitchFamily="34" charset="0"/>
              <a:buChar char="•"/>
            </a:pPr>
            <a:r>
              <a:rPr lang="en-US" b="0" i="0" dirty="0">
                <a:solidFill>
                  <a:schemeClr val="tx1">
                    <a:lumMod val="65000"/>
                    <a:lumOff val="35000"/>
                  </a:schemeClr>
                </a:solidFill>
                <a:effectLst/>
                <a:latin typeface="-apple-system"/>
              </a:rPr>
              <a:t>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standard has led to the creation of a wealth of publicly available applications that can be accessed through the App Gallery at https://apps.smarthealthit.org/ and the Application Stores and Application Orchards of major vendors such as Cerner and Epic. </a:t>
            </a:r>
          </a:p>
          <a:p>
            <a:pPr marL="285750" indent="-285750" algn="just">
              <a:buFont typeface="Arial" panose="020B0604020202020204" pitchFamily="34" charset="0"/>
              <a:buChar char="•"/>
            </a:pPr>
            <a:r>
              <a:rPr lang="en-US" dirty="0">
                <a:solidFill>
                  <a:schemeClr val="tx1">
                    <a:lumMod val="65000"/>
                    <a:lumOff val="35000"/>
                  </a:schemeClr>
                </a:solidFill>
                <a:latin typeface="-apple-system"/>
              </a:rPr>
              <a:t>Integration With Other Third-party Frameworks</a:t>
            </a:r>
          </a:p>
          <a:p>
            <a:pPr marL="742950" lvl="1" indent="-285750" algn="just">
              <a:buFont typeface="Arial" panose="020B0604020202020204" pitchFamily="34" charset="0"/>
              <a:buChar char="•"/>
            </a:pPr>
            <a:r>
              <a:rPr lang="en-US" b="0" i="0" dirty="0">
                <a:solidFill>
                  <a:schemeClr val="tx1">
                    <a:lumMod val="65000"/>
                    <a:lumOff val="35000"/>
                  </a:schemeClr>
                </a:solidFill>
                <a:effectLst/>
                <a:latin typeface="-apple-system"/>
              </a:rPr>
              <a:t>The stability and consistency provided by 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has also led to the development of tools and frameworks that can be used by developers to automate and otherwise streamline and improve their applications and efforts.  </a:t>
            </a:r>
          </a:p>
        </p:txBody>
      </p:sp>
      <p:sp>
        <p:nvSpPr>
          <p:cNvPr id="6" name="TextBox 5">
            <a:extLst>
              <a:ext uri="{FF2B5EF4-FFF2-40B4-BE49-F238E27FC236}">
                <a16:creationId xmlns:a16="http://schemas.microsoft.com/office/drawing/2014/main" id="{8A66C4BD-EB60-EB4E-DC47-5405E24038A4}"/>
              </a:ext>
            </a:extLst>
          </p:cNvPr>
          <p:cNvSpPr txBox="1"/>
          <p:nvPr/>
        </p:nvSpPr>
        <p:spPr>
          <a:xfrm>
            <a:off x="838200" y="148882"/>
            <a:ext cx="10363200" cy="646331"/>
          </a:xfrm>
          <a:prstGeom prst="rect">
            <a:avLst/>
          </a:prstGeom>
          <a:noFill/>
        </p:spPr>
        <p:txBody>
          <a:bodyPr wrap="square">
            <a:spAutoFit/>
          </a:bodyPr>
          <a:lstStyle/>
          <a:p>
            <a:r>
              <a:rPr lang="en-US" sz="3600" dirty="0">
                <a:solidFill>
                  <a:schemeClr val="accent4">
                    <a:lumMod val="75000"/>
                  </a:schemeClr>
                </a:solidFill>
              </a:rPr>
              <a:t>What is SMART on </a:t>
            </a:r>
            <a:r>
              <a:rPr lang="en-US" sz="3600" dirty="0" err="1">
                <a:solidFill>
                  <a:schemeClr val="accent4">
                    <a:lumMod val="75000"/>
                  </a:schemeClr>
                </a:solidFill>
              </a:rPr>
              <a:t>FHIR</a:t>
            </a:r>
            <a:r>
              <a:rPr lang="en-US" sz="3600" dirty="0">
                <a:solidFill>
                  <a:schemeClr val="accent4">
                    <a:lumMod val="75000"/>
                  </a:schemeClr>
                </a:solidFill>
              </a:rPr>
              <a:t>: Key Points</a:t>
            </a:r>
            <a:endParaRPr lang="en-US" sz="2800" baseline="0" dirty="0">
              <a:solidFill>
                <a:schemeClr val="accent4">
                  <a:lumMod val="75000"/>
                </a:schemeClr>
              </a:solidFill>
            </a:endParaRPr>
          </a:p>
        </p:txBody>
      </p:sp>
    </p:spTree>
    <p:extLst>
      <p:ext uri="{BB962C8B-B14F-4D97-AF65-F5344CB8AC3E}">
        <p14:creationId xmlns:p14="http://schemas.microsoft.com/office/powerpoint/2010/main" val="21000734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8</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863835" y="20595"/>
            <a:ext cx="10363200" cy="1015663"/>
          </a:xfrm>
          <a:prstGeom prst="rect">
            <a:avLst/>
          </a:prstGeom>
          <a:noFill/>
        </p:spPr>
        <p:txBody>
          <a:bodyPr wrap="square">
            <a:spAutoFit/>
          </a:bodyPr>
          <a:lstStyle/>
          <a:p>
            <a:r>
              <a:rPr lang="en-US" sz="3600" dirty="0">
                <a:solidFill>
                  <a:schemeClr val="accent4">
                    <a:lumMod val="75000"/>
                  </a:schemeClr>
                </a:solidFill>
              </a:rPr>
              <a:t>What is SMART on </a:t>
            </a:r>
            <a:r>
              <a:rPr lang="en-US" sz="3600" dirty="0" err="1">
                <a:solidFill>
                  <a:schemeClr val="accent4">
                    <a:lumMod val="75000"/>
                  </a:schemeClr>
                </a:solidFill>
              </a:rPr>
              <a:t>FHIR</a:t>
            </a:r>
            <a:r>
              <a:rPr lang="en-US" sz="3600" dirty="0">
                <a:solidFill>
                  <a:schemeClr val="accent4">
                    <a:lumMod val="75000"/>
                  </a:schemeClr>
                </a:solidFill>
              </a:rPr>
              <a:t>? </a:t>
            </a:r>
          </a:p>
          <a:p>
            <a:r>
              <a:rPr lang="en-US" sz="2400" baseline="0" dirty="0">
                <a:solidFill>
                  <a:schemeClr val="accent4">
                    <a:lumMod val="75000"/>
                  </a:schemeClr>
                </a:solidFill>
              </a:rPr>
              <a:t>SMART on </a:t>
            </a:r>
            <a:r>
              <a:rPr lang="en-US" sz="2400" baseline="0" dirty="0" err="1">
                <a:solidFill>
                  <a:schemeClr val="accent4">
                    <a:lumMod val="75000"/>
                  </a:schemeClr>
                </a:solidFill>
              </a:rPr>
              <a:t>FHIR</a:t>
            </a:r>
            <a:r>
              <a:rPr lang="en-US" sz="2400" baseline="0" dirty="0">
                <a:solidFill>
                  <a:schemeClr val="accent4">
                    <a:lumMod val="75000"/>
                  </a:schemeClr>
                </a:solidFill>
              </a:rPr>
              <a:t> is the glue that connects an application to a clinical system</a:t>
            </a:r>
          </a:p>
        </p:txBody>
      </p:sp>
      <p:sp>
        <p:nvSpPr>
          <p:cNvPr id="8" name="Rectangle 7">
            <a:extLst>
              <a:ext uri="{FF2B5EF4-FFF2-40B4-BE49-F238E27FC236}">
                <a16:creationId xmlns:a16="http://schemas.microsoft.com/office/drawing/2014/main" id="{07D0AFBD-0769-2A5F-4457-00ECB12A79D6}"/>
              </a:ext>
            </a:extLst>
          </p:cNvPr>
          <p:cNvSpPr/>
          <p:nvPr/>
        </p:nvSpPr>
        <p:spPr>
          <a:xfrm>
            <a:off x="152400" y="6019800"/>
            <a:ext cx="11811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D0D5A9A1-E386-B8B5-089B-6EB6EF53FC7B}"/>
              </a:ext>
            </a:extLst>
          </p:cNvPr>
          <p:cNvPicPr>
            <a:picLocks noChangeAspect="1"/>
          </p:cNvPicPr>
          <p:nvPr/>
        </p:nvPicPr>
        <p:blipFill>
          <a:blip r:embed="rId3"/>
          <a:stretch>
            <a:fillRect/>
          </a:stretch>
        </p:blipFill>
        <p:spPr>
          <a:xfrm>
            <a:off x="1819641" y="1151296"/>
            <a:ext cx="8400318" cy="5706704"/>
          </a:xfrm>
          <a:prstGeom prst="rect">
            <a:avLst/>
          </a:prstGeom>
        </p:spPr>
      </p:pic>
    </p:spTree>
    <p:extLst>
      <p:ext uri="{BB962C8B-B14F-4D97-AF65-F5344CB8AC3E}">
        <p14:creationId xmlns:p14="http://schemas.microsoft.com/office/powerpoint/2010/main" val="29987841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9</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819665" y="208989"/>
            <a:ext cx="10363200" cy="646331"/>
          </a:xfrm>
          <a:prstGeom prst="rect">
            <a:avLst/>
          </a:prstGeom>
          <a:noFill/>
        </p:spPr>
        <p:txBody>
          <a:bodyPr wrap="square">
            <a:spAutoFit/>
          </a:bodyPr>
          <a:lstStyle/>
          <a:p>
            <a:r>
              <a:rPr lang="en-US" sz="3600" baseline="0" dirty="0">
                <a:solidFill>
                  <a:schemeClr val="accent4">
                    <a:lumMod val="75000"/>
                  </a:schemeClr>
                </a:solidFill>
              </a:rPr>
              <a:t>Application Development Without SMA</a:t>
            </a:r>
            <a:r>
              <a:rPr lang="en-US" sz="3600" dirty="0">
                <a:solidFill>
                  <a:schemeClr val="accent4">
                    <a:lumMod val="75000"/>
                  </a:schemeClr>
                </a:solidFill>
              </a:rPr>
              <a:t>RT on </a:t>
            </a:r>
            <a:r>
              <a:rPr lang="en-US" sz="3600" dirty="0" err="1">
                <a:solidFill>
                  <a:schemeClr val="accent4">
                    <a:lumMod val="75000"/>
                  </a:schemeClr>
                </a:solidFill>
              </a:rPr>
              <a:t>FHIR</a:t>
            </a:r>
            <a:endParaRPr lang="en-US" sz="2800" baseline="0" dirty="0">
              <a:solidFill>
                <a:schemeClr val="accent4">
                  <a:lumMod val="75000"/>
                </a:schemeClr>
              </a:solidFill>
            </a:endParaRPr>
          </a:p>
        </p:txBody>
      </p:sp>
      <p:sp>
        <p:nvSpPr>
          <p:cNvPr id="7" name="Rectangle 6">
            <a:extLst>
              <a:ext uri="{FF2B5EF4-FFF2-40B4-BE49-F238E27FC236}">
                <a16:creationId xmlns:a16="http://schemas.microsoft.com/office/drawing/2014/main" id="{B9F140D1-A122-EB0A-F6FE-9EF9CB077A1A}"/>
              </a:ext>
            </a:extLst>
          </p:cNvPr>
          <p:cNvSpPr/>
          <p:nvPr/>
        </p:nvSpPr>
        <p:spPr>
          <a:xfrm>
            <a:off x="152400" y="6019800"/>
            <a:ext cx="11811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DE3C989A-A1A8-7904-7A14-064A837B26C6}"/>
              </a:ext>
            </a:extLst>
          </p:cNvPr>
          <p:cNvSpPr txBox="1"/>
          <p:nvPr/>
        </p:nvSpPr>
        <p:spPr>
          <a:xfrm>
            <a:off x="8153400" y="3760573"/>
            <a:ext cx="3661344" cy="1938992"/>
          </a:xfrm>
          <a:prstGeom prst="rect">
            <a:avLst/>
          </a:prstGeom>
          <a:noFill/>
        </p:spPr>
        <p:txBody>
          <a:bodyPr wrap="square" rtlCol="0">
            <a:spAutoFit/>
          </a:bodyPr>
          <a:lstStyle/>
          <a:p>
            <a:r>
              <a:rPr lang="en-US" sz="2400" dirty="0">
                <a:solidFill>
                  <a:schemeClr val="accent4">
                    <a:lumMod val="75000"/>
                  </a:schemeClr>
                </a:solidFill>
              </a:rPr>
              <a:t>Multiple teams developing multiple implementations of the same specification that will be at least somewhat dissimilar.  </a:t>
            </a:r>
          </a:p>
        </p:txBody>
      </p:sp>
      <p:pic>
        <p:nvPicPr>
          <p:cNvPr id="11" name="Picture 10">
            <a:extLst>
              <a:ext uri="{FF2B5EF4-FFF2-40B4-BE49-F238E27FC236}">
                <a16:creationId xmlns:a16="http://schemas.microsoft.com/office/drawing/2014/main" id="{D6E511EF-2F56-C609-DAE8-DF71B8B5C027}"/>
              </a:ext>
            </a:extLst>
          </p:cNvPr>
          <p:cNvPicPr>
            <a:picLocks noChangeAspect="1"/>
          </p:cNvPicPr>
          <p:nvPr/>
        </p:nvPicPr>
        <p:blipFill>
          <a:blip r:embed="rId3"/>
          <a:stretch>
            <a:fillRect/>
          </a:stretch>
        </p:blipFill>
        <p:spPr>
          <a:xfrm>
            <a:off x="16476" y="1172851"/>
            <a:ext cx="7773755" cy="5699565"/>
          </a:xfrm>
          <a:prstGeom prst="rect">
            <a:avLst/>
          </a:prstGeom>
        </p:spPr>
      </p:pic>
    </p:spTree>
    <p:extLst>
      <p:ext uri="{BB962C8B-B14F-4D97-AF65-F5344CB8AC3E}">
        <p14:creationId xmlns:p14="http://schemas.microsoft.com/office/powerpoint/2010/main" val="3257523451"/>
      </p:ext>
    </p:extLst>
  </p:cSld>
  <p:clrMapOvr>
    <a:masterClrMapping/>
  </p:clrMapOvr>
</p:sld>
</file>

<file path=ppt/theme/theme1.xml><?xml version="1.0" encoding="utf-8"?>
<a:theme xmlns:a="http://schemas.openxmlformats.org/drawingml/2006/main" name="Office Theme">
  <a:themeElements>
    <a:clrScheme name="NACHC Color Palette">
      <a:dk1>
        <a:srgbClr val="000000"/>
      </a:dk1>
      <a:lt1>
        <a:srgbClr val="FFFFFF"/>
      </a:lt1>
      <a:dk2>
        <a:srgbClr val="003C69"/>
      </a:dk2>
      <a:lt2>
        <a:srgbClr val="FFFFFF"/>
      </a:lt2>
      <a:accent1>
        <a:srgbClr val="007CA3"/>
      </a:accent1>
      <a:accent2>
        <a:srgbClr val="A50063"/>
      </a:accent2>
      <a:accent3>
        <a:srgbClr val="0055B7"/>
      </a:accent3>
      <a:accent4>
        <a:srgbClr val="1D6FA9"/>
      </a:accent4>
      <a:accent5>
        <a:srgbClr val="60269D"/>
      </a:accent5>
      <a:accent6>
        <a:srgbClr val="E87100"/>
      </a:accent6>
      <a:hlink>
        <a:srgbClr val="779803"/>
      </a:hlink>
      <a:folHlink>
        <a:srgbClr val="6D6E7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EF43560F-0883-BE4A-95BC-09F598A3435E}" vid="{41AD6B83-0A02-A244-B8A2-67EB7FEDF40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SharedWithUsers xmlns="1cc76c84-aaa5-4876-b18a-aff10d6398af">
      <UserInfo>
        <DisplayName>Steve Carey</DisplayName>
        <AccountId>549</AccountId>
        <AccountType/>
      </UserInfo>
    </SharedWithUser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73DB868F8BDE94CB45909346E37902F" ma:contentTypeVersion="11" ma:contentTypeDescription="Create a new document." ma:contentTypeScope="" ma:versionID="4060477e9adfd8ddd9496fcecee2d66f">
  <xsd:schema xmlns:xsd="http://www.w3.org/2001/XMLSchema" xmlns:xs="http://www.w3.org/2001/XMLSchema" xmlns:p="http://schemas.microsoft.com/office/2006/metadata/properties" xmlns:ns1="http://schemas.microsoft.com/sharepoint/v3" xmlns:ns2="b92e79c2-83b6-410f-acf9-e77d09951d84" xmlns:ns3="1cc76c84-aaa5-4876-b18a-aff10d6398af" targetNamespace="http://schemas.microsoft.com/office/2006/metadata/properties" ma:root="true" ma:fieldsID="3eace65861c7bb2e0e265a15e663fc4a" ns1:_="" ns2:_="" ns3:_="">
    <xsd:import namespace="http://schemas.microsoft.com/sharepoint/v3"/>
    <xsd:import namespace="b92e79c2-83b6-410f-acf9-e77d09951d84"/>
    <xsd:import namespace="1cc76c84-aaa5-4876-b18a-aff10d6398af"/>
    <xsd:element name="properties">
      <xsd:complexType>
        <xsd:sequence>
          <xsd:element name="documentManagement">
            <xsd:complexType>
              <xsd:all>
                <xsd:element ref="ns1:PublishingStartDate" minOccurs="0"/>
                <xsd:element ref="ns1:PublishingExpirationDate" minOccurs="0"/>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2:MediaServiceLocation"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92e79c2-83b6-410f-acf9-e77d09951d84"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cc76c84-aaa5-4876-b18a-aff10d6398af"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27ABA91-5740-46C3-B031-15492AD47EB1}">
  <ds:schemaRefs>
    <ds:schemaRef ds:uri="http://schemas.microsoft.com/sharepoint/v3/contenttype/forms"/>
  </ds:schemaRefs>
</ds:datastoreItem>
</file>

<file path=customXml/itemProps2.xml><?xml version="1.0" encoding="utf-8"?>
<ds:datastoreItem xmlns:ds="http://schemas.openxmlformats.org/officeDocument/2006/customXml" ds:itemID="{11F38478-BC23-414D-AEB5-50E02851B6F3}">
  <ds:schemaRefs>
    <ds:schemaRef ds:uri="http://schemas.microsoft.com/office/infopath/2007/PartnerControls"/>
    <ds:schemaRef ds:uri="http://purl.org/dc/dcmitype/"/>
    <ds:schemaRef ds:uri="http://schemas.microsoft.com/office/2006/metadata/properties"/>
    <ds:schemaRef ds:uri="http://purl.org/dc/elements/1.1/"/>
    <ds:schemaRef ds:uri="http://schemas.microsoft.com/sharepoint/v3"/>
    <ds:schemaRef ds:uri="b92e79c2-83b6-410f-acf9-e77d09951d84"/>
    <ds:schemaRef ds:uri="http://schemas.openxmlformats.org/package/2006/metadata/core-properties"/>
    <ds:schemaRef ds:uri="http://schemas.microsoft.com/office/2006/documentManagement/types"/>
    <ds:schemaRef ds:uri="1cc76c84-aaa5-4876-b18a-aff10d6398af"/>
    <ds:schemaRef ds:uri="http://www.w3.org/XML/1998/namespace"/>
    <ds:schemaRef ds:uri="http://purl.org/dc/terms/"/>
  </ds:schemaRefs>
</ds:datastoreItem>
</file>

<file path=customXml/itemProps3.xml><?xml version="1.0" encoding="utf-8"?>
<ds:datastoreItem xmlns:ds="http://schemas.openxmlformats.org/officeDocument/2006/customXml" ds:itemID="{38AB224F-3DCE-4ABE-9388-38CB70E4F94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b92e79c2-83b6-410f-acf9-e77d09951d84"/>
    <ds:schemaRef ds:uri="1cc76c84-aaa5-4876-b18a-aff10d6398a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Cosmos Introduction</Template>
  <TotalTime>7295</TotalTime>
  <Words>1846</Words>
  <Application>Microsoft Office PowerPoint</Application>
  <PresentationFormat>Widescreen</PresentationFormat>
  <Paragraphs>156</Paragraphs>
  <Slides>15</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-apple-system</vt:lpstr>
      <vt:lpstr>Arial</vt:lpstr>
      <vt:lpstr>Calibri</vt:lpstr>
      <vt:lpstr>Office Theme</vt:lpstr>
      <vt:lpstr>PowerPoint Presentation</vt:lpstr>
      <vt:lpstr> </vt:lpstr>
      <vt:lpstr> </vt:lpstr>
      <vt:lpstr> </vt:lpstr>
      <vt:lpstr> </vt:lpstr>
      <vt:lpstr> </vt:lpstr>
      <vt:lpstr> </vt:lpstr>
      <vt:lpstr> </vt:lpstr>
      <vt:lpstr> </vt:lpstr>
      <vt:lpstr> </vt:lpstr>
      <vt:lpstr> </vt:lpstr>
      <vt:lpstr> </vt:lpstr>
      <vt:lpstr> </vt:lpstr>
      <vt:lpstr>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Gresh</dc:creator>
  <cp:lastModifiedBy>John Gresh</cp:lastModifiedBy>
  <cp:revision>123</cp:revision>
  <dcterms:created xsi:type="dcterms:W3CDTF">2020-08-06T14:02:32Z</dcterms:created>
  <dcterms:modified xsi:type="dcterms:W3CDTF">2022-11-27T23:31:15Z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0x010100173DB868F8BDE94CB45909346E37902F</vt:lpwstr>
  </property>
</Properties>
</file>

<file path=docProps/thumbnail.jpeg>
</file>